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alatino Linotype" panose="02040502050505030304" pitchFamily="18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7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 seconds)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are the questions we are going to answer today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BEST?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Excellence Scholarship Team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Honors-type business course that has been around since 1993 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Gives the business school a chance to unite academically excellent students from all business disciplines- over 1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majors this 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</a:t>
            </a: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Offers a unique classroom setting – open discussion format and Dr. Reed teaches with real-world case studies and hands-on projects like working with local 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entrepreneurs to create business plans</a:t>
            </a:r>
            <a:endParaRPr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following slides will give you answer to ‘Who are we looking for?’ and ‘What does BEST do?’</a:t>
            </a:r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(30-45 seconds)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Must be enrolled through May of 2018 and committed to taking one class in the fall of 2017 and one in the spring of 2018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Must have juniors hours with a *** GPA </a:t>
            </a:r>
            <a:endParaRPr/>
          </a:p>
          <a:p>
            <a:pPr marL="628650" marR="0" lvl="1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on GPA requirement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looking for involvement and leadership in and outside of the classroom</a:t>
            </a:r>
            <a:endParaRPr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 seconds)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are we looking for?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current class is made up of a variety of majors with a variety of extracurricular interests &amp; we are looking to replicate that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who will bring a great, friendly attitude to the table; contribute to class discussion, be active on committees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Diverse interests and backgrounds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we have multiple presidents within the class currently 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looking heavily at involvement and leadership in and outside of the classroom</a:t>
            </a:r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(15 seconds)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are some of the highlights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how BEST applies to resume and post-grad. </a:t>
            </a: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They will be explained in further depth in the coming slides.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 seconds)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Here are some pictures from our trip to Prague in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October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Talk about the case studies that we do in class and when we go to Prague, we get a chance to meet with those business owners and how their businesses have grown and changed.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minute)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highlights of the trip + what we learned by going abroad</a:t>
            </a:r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 u="none" strike="noStrike" cap="none">
                <a:solidFill>
                  <a:schemeClr val="dk1"/>
                </a:solidFill>
              </a:rPr>
              <a:t>(1 minute) 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 u="none" strike="noStrike" cap="none">
                <a:solidFill>
                  <a:schemeClr val="dk1"/>
                </a:solidFill>
              </a:rPr>
              <a:t>Application process: 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 u="none" strike="noStrike" cap="none">
                <a:solidFill>
                  <a:schemeClr val="dk1"/>
                </a:solidFill>
              </a:rPr>
              <a:t>1) Nominations</a:t>
            </a:r>
            <a:endParaRPr sz="120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en" sz="1200" i="0" u="none" strike="noStrike" cap="none">
                <a:solidFill>
                  <a:schemeClr val="dk1"/>
                </a:solidFill>
              </a:rPr>
              <a:t>Ask a professor to nominate you via an online nomination form</a:t>
            </a:r>
            <a:endParaRPr sz="1200" i="0" u="none" strike="noStrike" cap="none">
              <a:solidFill>
                <a:schemeClr val="dk1"/>
              </a:solidFill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en" sz="1200" i="0" u="none" strike="noStrike" cap="none">
                <a:solidFill>
                  <a:schemeClr val="dk1"/>
                </a:solidFill>
              </a:rPr>
              <a:t>Either tell your teacher how to get to the link or email it them</a:t>
            </a:r>
            <a:endParaRPr sz="120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en" sz="1200" i="0" u="none" strike="noStrike" cap="none">
                <a:solidFill>
                  <a:schemeClr val="dk1"/>
                </a:solidFill>
              </a:rPr>
              <a:t>Nominations due before the end of the day of </a:t>
            </a:r>
            <a:r>
              <a:rPr lang="en" sz="1200">
                <a:solidFill>
                  <a:schemeClr val="dk1"/>
                </a:solidFill>
              </a:rPr>
              <a:t>January 31st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br>
              <a:rPr lang="en" sz="1200" i="0" u="none" strike="noStrike" cap="none">
                <a:solidFill>
                  <a:schemeClr val="dk1"/>
                </a:solidFill>
              </a:rPr>
            </a:br>
            <a:r>
              <a:rPr lang="en" sz="1200" i="0" u="none" strike="noStrike" cap="none">
                <a:solidFill>
                  <a:schemeClr val="dk1"/>
                </a:solidFill>
              </a:rPr>
              <a:t>2) After nominations, we will send out invitations to apply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>
                <a:solidFill>
                  <a:schemeClr val="dk1"/>
                </a:solidFill>
              </a:rPr>
              <a:t>There will be an</a:t>
            </a:r>
            <a:r>
              <a:rPr lang="en" sz="1200" i="0" u="none" strike="noStrike" cap="none">
                <a:solidFill>
                  <a:schemeClr val="dk1"/>
                </a:solidFill>
              </a:rPr>
              <a:t> email will be information about what your application should look like and where to send the application to, plus information about the interview process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1200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" sz="1200" i="0" u="none" strike="noStrike" cap="none">
                <a:solidFill>
                  <a:schemeClr val="dk1"/>
                </a:solidFill>
              </a:rPr>
              <a:t>3) Interviews will be conducted mid-February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" sz="1200" i="0" u="none" strike="noStrike" cap="none">
                <a:solidFill>
                  <a:schemeClr val="dk1"/>
                </a:solidFill>
              </a:rPr>
              <a:t>There will be signups posted and again, the email will explain when, where and how to sign up</a:t>
            </a:r>
            <a:endParaRPr sz="1200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i="0" u="none" strike="noStrike" cap="none">
                <a:solidFill>
                  <a:schemeClr val="dk1"/>
                </a:solidFill>
              </a:rPr>
              <a:t>Dress requirements for the interviews is business professional</a:t>
            </a:r>
            <a:endParaRPr sz="1200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>
                <a:solidFill>
                  <a:schemeClr val="dk1"/>
                </a:solidFill>
              </a:rPr>
              <a:t>4) This timeline will be sent out to all of you tomorrow as well 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**Whoever does the ‘Going Forward’ slide will also be responsible for opening the floor for questions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questions about requirements or what we do in the class or any other specifics?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not, tell them to stick around and mingle so we can meet them.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make sure they have signed in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Shape 2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722313" y="1028700"/>
            <a:ext cx="7772400" cy="1878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722313" y="3051572"/>
            <a:ext cx="7772400" cy="84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ourier New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7" name="Shape 7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4648200" y="120015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365760" y="1200150"/>
            <a:ext cx="4041648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ctr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41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ctr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body" idx="3"/>
          </p:nvPr>
        </p:nvSpPr>
        <p:spPr>
          <a:xfrm>
            <a:off x="457200" y="1659636"/>
            <a:ext cx="4041648" cy="2935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4"/>
          </p:nvPr>
        </p:nvSpPr>
        <p:spPr>
          <a:xfrm>
            <a:off x="4672584" y="1659636"/>
            <a:ext cx="4041648" cy="293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5907087" y="200025"/>
            <a:ext cx="3008313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719137" y="204788"/>
            <a:ext cx="4995863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5907087" y="1828800"/>
            <a:ext cx="3008313" cy="276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urier New"/>
              <a:buNone/>
              <a:defRPr sz="12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679576" y="171450"/>
            <a:ext cx="5711824" cy="67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pic" idx="2"/>
          </p:nvPr>
        </p:nvSpPr>
        <p:spPr>
          <a:xfrm>
            <a:off x="1508126" y="857250"/>
            <a:ext cx="6054724" cy="340578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88900" dist="50800" dir="5400000" algn="ctr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Courier New"/>
              <a:buNone/>
              <a:defRPr sz="28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1679576" y="4357688"/>
            <a:ext cx="5711824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urier New"/>
              <a:buNone/>
              <a:defRPr sz="12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4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 rot="5400000">
            <a:off x="5463778" y="1371600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363347" y="4767263"/>
            <a:ext cx="2085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659165" y="4767263"/>
            <a:ext cx="2847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543278" y="4767263"/>
            <a:ext cx="56197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" name="Shape 5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518750" y="-231900"/>
            <a:ext cx="8229600" cy="12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1934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6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Excellence Scholarship Team</a:t>
            </a:r>
            <a:endParaRPr sz="350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307262" y="989094"/>
            <a:ext cx="72900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667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▪"/>
            </a:pPr>
            <a:r>
              <a:rPr lang="en" i="0" u="none" strike="noStrike" cap="none">
                <a:solidFill>
                  <a:srgbClr val="000000"/>
                </a:solidFill>
              </a:rPr>
              <a:t> What is BEST?</a:t>
            </a:r>
            <a:endParaRPr>
              <a:solidFill>
                <a:srgbClr val="000000"/>
              </a:solidFill>
            </a:endParaRPr>
          </a:p>
          <a:p>
            <a:pPr marL="342900" marR="0" lvl="0" indent="-2921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▪"/>
            </a:pPr>
            <a:r>
              <a:rPr lang="en" i="0" u="none" strike="noStrike" cap="none">
                <a:solidFill>
                  <a:srgbClr val="000000"/>
                </a:solidFill>
              </a:rPr>
              <a:t> Who are we looking for?</a:t>
            </a:r>
            <a:endParaRPr i="0" u="none" strike="noStrike" cap="none">
              <a:solidFill>
                <a:srgbClr val="000000"/>
              </a:solidFill>
            </a:endParaRPr>
          </a:p>
          <a:p>
            <a:pPr marL="342900" marR="0" lvl="0" indent="-2921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▪"/>
            </a:pPr>
            <a:r>
              <a:rPr lang="en" i="0" u="none" strike="noStrike" cap="none">
                <a:solidFill>
                  <a:srgbClr val="000000"/>
                </a:solidFill>
              </a:rPr>
              <a:t> What does BEST do?</a:t>
            </a:r>
            <a:endParaRPr i="0" u="none" strike="noStrike" cap="none">
              <a:solidFill>
                <a:srgbClr val="000000"/>
              </a:solidFill>
            </a:endParaRPr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875" y="1084375"/>
            <a:ext cx="5026150" cy="3350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-228600"/>
            <a:ext cx="82296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Requirements &amp; Expectations</a:t>
            </a:r>
            <a:endParaRPr sz="350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755721" y="1123800"/>
            <a:ext cx="8229600" cy="3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7114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•"/>
            </a:pPr>
            <a:r>
              <a:rPr lang="en" sz="2200" b="1" i="0" u="none" strike="noStrike" cap="none" dirty="0">
                <a:solidFill>
                  <a:srgbClr val="000000"/>
                </a:solidFill>
              </a:rPr>
              <a:t>Requirements</a:t>
            </a:r>
            <a:endParaRPr sz="2200" dirty="0">
              <a:solidFill>
                <a:srgbClr val="000000"/>
              </a:solidFill>
            </a:endParaRPr>
          </a:p>
          <a:p>
            <a:pPr marL="742950" marR="0" lvl="1" indent="-249237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o"/>
            </a:pPr>
            <a:r>
              <a:rPr lang="en" sz="2200" i="0" u="none" strike="noStrike" cap="none" dirty="0">
                <a:solidFill>
                  <a:srgbClr val="000000"/>
                </a:solidFill>
              </a:rPr>
              <a:t> Enrolled through May 201</a:t>
            </a:r>
            <a:r>
              <a:rPr lang="en" sz="2200" dirty="0">
                <a:solidFill>
                  <a:srgbClr val="000000"/>
                </a:solidFill>
              </a:rPr>
              <a:t>9</a:t>
            </a:r>
            <a:endParaRPr sz="2200" dirty="0">
              <a:solidFill>
                <a:srgbClr val="000000"/>
              </a:solidFill>
            </a:endParaRPr>
          </a:p>
          <a:p>
            <a:pPr marL="742950" marR="0" lvl="1" indent="-249237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o"/>
            </a:pPr>
            <a:r>
              <a:rPr lang="en" sz="2200" i="0" u="none" strike="noStrike" cap="none" dirty="0">
                <a:solidFill>
                  <a:srgbClr val="000000"/>
                </a:solidFill>
              </a:rPr>
              <a:t> Junior by </a:t>
            </a:r>
            <a:r>
              <a:rPr lang="en" sz="2200" dirty="0">
                <a:solidFill>
                  <a:srgbClr val="000000"/>
                </a:solidFill>
              </a:rPr>
              <a:t>h</a:t>
            </a:r>
            <a:r>
              <a:rPr lang="en" sz="2200" i="0" u="none" strike="noStrike" cap="none" dirty="0">
                <a:solidFill>
                  <a:srgbClr val="000000"/>
                </a:solidFill>
              </a:rPr>
              <a:t>ours</a:t>
            </a:r>
            <a:endParaRPr sz="2200" dirty="0">
              <a:solidFill>
                <a:srgbClr val="000000"/>
              </a:solidFill>
            </a:endParaRPr>
          </a:p>
          <a:p>
            <a:pPr marL="742950" marR="0" lvl="1" indent="-249237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o"/>
            </a:pPr>
            <a:r>
              <a:rPr lang="en" sz="2200" i="0" u="none" strike="noStrike" cap="none">
                <a:solidFill>
                  <a:srgbClr val="000000"/>
                </a:solidFill>
              </a:rPr>
              <a:t> 3.25 </a:t>
            </a:r>
            <a:r>
              <a:rPr lang="en" sz="2200" i="0" u="none" strike="noStrike" cap="none" dirty="0">
                <a:solidFill>
                  <a:srgbClr val="000000"/>
                </a:solidFill>
              </a:rPr>
              <a:t>GPA </a:t>
            </a:r>
            <a:endParaRPr sz="2200" dirty="0">
              <a:solidFill>
                <a:srgbClr val="000000"/>
              </a:solidFill>
            </a:endParaRPr>
          </a:p>
          <a:p>
            <a:pPr marL="742950" marR="0" lvl="1" indent="-249237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o"/>
            </a:pPr>
            <a:r>
              <a:rPr lang="en" sz="2200" i="0" u="none" strike="noStrike" cap="none" dirty="0">
                <a:solidFill>
                  <a:srgbClr val="000000"/>
                </a:solidFill>
              </a:rPr>
              <a:t>Prerequisites: MGT 3305, MKT 3305, FIN 3310, MGT 3325</a:t>
            </a:r>
            <a:endParaRPr sz="2200" dirty="0">
              <a:solidFill>
                <a:srgbClr val="000000"/>
              </a:solidFill>
            </a:endParaRPr>
          </a:p>
          <a:p>
            <a:pPr marL="342900" marR="0" lvl="0" indent="-271145" algn="l" rtl="0">
              <a:lnSpc>
                <a:spcPct val="90000"/>
              </a:lnSpc>
              <a:spcBef>
                <a:spcPts val="666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•"/>
            </a:pPr>
            <a:r>
              <a:rPr lang="en" sz="2200" b="1" i="0" u="none" strike="noStrike" cap="none" dirty="0">
                <a:solidFill>
                  <a:srgbClr val="000000"/>
                </a:solidFill>
              </a:rPr>
              <a:t>Expectations</a:t>
            </a:r>
            <a:endParaRPr sz="2200" dirty="0">
              <a:solidFill>
                <a:srgbClr val="000000"/>
              </a:solidFill>
            </a:endParaRPr>
          </a:p>
          <a:p>
            <a:pPr marL="742950" marR="0" lvl="1" indent="-23749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o"/>
            </a:pPr>
            <a:r>
              <a:rPr lang="en" sz="2200" i="0" u="none" strike="noStrike" cap="none" dirty="0">
                <a:solidFill>
                  <a:srgbClr val="000000"/>
                </a:solidFill>
              </a:rPr>
              <a:t> Take two courses for six credit hours</a:t>
            </a:r>
            <a:endParaRPr sz="2200" dirty="0">
              <a:solidFill>
                <a:srgbClr val="000000"/>
              </a:solidFill>
            </a:endParaRPr>
          </a:p>
          <a:p>
            <a:pPr marL="1143000" marR="0" lvl="2" indent="-22733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•"/>
            </a:pPr>
            <a:r>
              <a:rPr lang="en" sz="2200" i="0" u="none" strike="noStrike" cap="none" dirty="0">
                <a:solidFill>
                  <a:srgbClr val="000000"/>
                </a:solidFill>
              </a:rPr>
              <a:t> Fall 201</a:t>
            </a:r>
            <a:r>
              <a:rPr lang="en" sz="2200" dirty="0">
                <a:solidFill>
                  <a:srgbClr val="000000"/>
                </a:solidFill>
              </a:rPr>
              <a:t>8</a:t>
            </a:r>
            <a:r>
              <a:rPr lang="en" sz="2200" i="0" u="none" strike="noStrike" cap="none" dirty="0">
                <a:solidFill>
                  <a:srgbClr val="000000"/>
                </a:solidFill>
              </a:rPr>
              <a:t> – Business Elective</a:t>
            </a:r>
            <a:endParaRPr sz="2200" dirty="0">
              <a:solidFill>
                <a:srgbClr val="000000"/>
              </a:solidFill>
            </a:endParaRPr>
          </a:p>
          <a:p>
            <a:pPr marL="1143000" marR="0" lvl="2" indent="-22733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•"/>
            </a:pPr>
            <a:r>
              <a:rPr lang="en" sz="2200" i="0" u="none" strike="noStrike" cap="none" dirty="0">
                <a:solidFill>
                  <a:srgbClr val="000000"/>
                </a:solidFill>
              </a:rPr>
              <a:t> Spring 201</a:t>
            </a:r>
            <a:r>
              <a:rPr lang="en" sz="2200" dirty="0">
                <a:solidFill>
                  <a:srgbClr val="000000"/>
                </a:solidFill>
              </a:rPr>
              <a:t>9</a:t>
            </a:r>
            <a:r>
              <a:rPr lang="en" sz="2200" i="0" u="none" strike="noStrike" cap="none" dirty="0">
                <a:solidFill>
                  <a:srgbClr val="000000"/>
                </a:solidFill>
              </a:rPr>
              <a:t> - Strategic Management Requirement</a:t>
            </a:r>
            <a:endParaRPr sz="2200" i="0" u="none" strike="noStrike" cap="none" dirty="0">
              <a:solidFill>
                <a:srgbClr val="000000"/>
              </a:solidFill>
            </a:endParaRPr>
          </a:p>
          <a:p>
            <a:pPr marL="742950" marR="0" lvl="1" indent="-121284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rgbClr val="7F7F7F"/>
              </a:buClr>
              <a:buSzPts val="2590"/>
              <a:buFont typeface="Courier New"/>
              <a:buNone/>
            </a:pPr>
            <a:endParaRPr sz="2200" i="0" u="none" strike="noStrike" cap="none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381000" y="-457200"/>
            <a:ext cx="82296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 are we looking for?</a:t>
            </a:r>
            <a:endParaRPr sz="350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-35859" y="1200150"/>
            <a:ext cx="7198659" cy="393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o"/>
            </a:pPr>
            <a:r>
              <a:rPr lang="en" sz="2400" i="0" u="none" strike="noStrike" cap="none">
                <a:solidFill>
                  <a:srgbClr val="000000"/>
                </a:solidFill>
              </a:rPr>
              <a:t> Driven students </a:t>
            </a:r>
            <a:endParaRPr sz="2400">
              <a:solidFill>
                <a:srgbClr val="000000"/>
              </a:solidFill>
            </a:endParaRPr>
          </a:p>
          <a:p>
            <a:pPr marL="2057400" marR="0" lvl="4" indent="-177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•"/>
            </a:pPr>
            <a:r>
              <a:rPr lang="en" sz="2400" i="0" u="none" strike="noStrike" cap="none">
                <a:solidFill>
                  <a:srgbClr val="000000"/>
                </a:solidFill>
              </a:rPr>
              <a:t> Strong character </a:t>
            </a:r>
            <a:endParaRPr sz="2400">
              <a:solidFill>
                <a:srgbClr val="000000"/>
              </a:solidFill>
            </a:endParaRPr>
          </a:p>
          <a:p>
            <a:pPr marL="2057400" marR="0" lvl="4" indent="-177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•"/>
            </a:pPr>
            <a:r>
              <a:rPr lang="en" sz="2400" i="0" u="none" strike="noStrike" cap="none">
                <a:solidFill>
                  <a:srgbClr val="000000"/>
                </a:solidFill>
              </a:rPr>
              <a:t> Willing attitude</a:t>
            </a:r>
            <a:endParaRPr sz="2400">
              <a:solidFill>
                <a:srgbClr val="000000"/>
              </a:solidFill>
            </a:endParaRPr>
          </a:p>
          <a:p>
            <a:pPr marL="2057400" marR="0" lvl="4" indent="-177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•"/>
            </a:pPr>
            <a:r>
              <a:rPr lang="en" sz="2400" i="0" u="none" strike="noStrike" cap="none">
                <a:solidFill>
                  <a:srgbClr val="000000"/>
                </a:solidFill>
              </a:rPr>
              <a:t> Active and involved in class discussions</a:t>
            </a:r>
            <a:endParaRPr sz="2400">
              <a:solidFill>
                <a:srgbClr val="000000"/>
              </a:solidFill>
            </a:endParaRPr>
          </a:p>
          <a:p>
            <a:pPr marL="742950" marR="0" lvl="1" indent="-2095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o"/>
            </a:pPr>
            <a:r>
              <a:rPr lang="en" sz="2400" i="0" u="none" strike="noStrike" cap="none">
                <a:solidFill>
                  <a:srgbClr val="000000"/>
                </a:solidFill>
              </a:rPr>
              <a:t> Diverse interests </a:t>
            </a:r>
            <a:endParaRPr sz="2400" i="0" u="none" strike="noStrike" cap="none">
              <a:solidFill>
                <a:srgbClr val="000000"/>
              </a:solidFill>
            </a:endParaRPr>
          </a:p>
          <a:p>
            <a:pPr marL="1143000" marR="0" lvl="2" indent="-2794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•"/>
            </a:pPr>
            <a:r>
              <a:rPr lang="en" sz="2400">
                <a:solidFill>
                  <a:srgbClr val="000000"/>
                </a:solidFill>
              </a:rPr>
              <a:t>Involved in extracurriculars </a:t>
            </a:r>
            <a:endParaRPr sz="2400">
              <a:solidFill>
                <a:srgbClr val="000000"/>
              </a:solidFill>
            </a:endParaRPr>
          </a:p>
          <a:p>
            <a:pPr marL="742950" marR="0" lvl="1" indent="-2095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Char char="o"/>
            </a:pPr>
            <a:r>
              <a:rPr lang="en" sz="2400" i="0" u="none" strike="noStrike" cap="none">
                <a:solidFill>
                  <a:srgbClr val="000000"/>
                </a:solidFill>
              </a:rPr>
              <a:t> Demonstrated leadership</a:t>
            </a:r>
            <a:endParaRPr sz="2400">
              <a:solidFill>
                <a:srgbClr val="000000"/>
              </a:solidFill>
            </a:endParaRPr>
          </a:p>
          <a:p>
            <a:pPr marL="742950" marR="0" lvl="1" indent="-571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ourier New"/>
              <a:buNone/>
            </a:pPr>
            <a:endParaRPr sz="2400" i="0" u="none" strike="noStrike" cap="none">
              <a:solidFill>
                <a:srgbClr val="000000"/>
              </a:solidFill>
            </a:endParaRPr>
          </a:p>
          <a:p>
            <a:pPr marL="742950" marR="0" lvl="1" indent="-571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ourier New"/>
              <a:buNone/>
            </a:pPr>
            <a:endParaRPr sz="2400" i="0" u="none" strike="noStrike" cap="none">
              <a:solidFill>
                <a:srgbClr val="000000"/>
              </a:solidFill>
            </a:endParaRPr>
          </a:p>
          <a:p>
            <a:pPr marL="742950" marR="0" lvl="1" indent="-571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ourier New"/>
              <a:buNone/>
            </a:pPr>
            <a:endParaRPr sz="2400" i="0" u="none" strike="noStrike" cap="none">
              <a:solidFill>
                <a:srgbClr val="000000"/>
              </a:solidFill>
            </a:endParaRPr>
          </a:p>
        </p:txBody>
      </p:sp>
      <p:pic>
        <p:nvPicPr>
          <p:cNvPr id="159" name="Shape 159"/>
          <p:cNvPicPr preferRelativeResize="0"/>
          <p:nvPr/>
        </p:nvPicPr>
        <p:blipFill rotWithShape="1">
          <a:blip r:embed="rId3">
            <a:alphaModFix/>
          </a:blip>
          <a:srcRect l="5835" t="621" r="12603"/>
          <a:stretch/>
        </p:blipFill>
        <p:spPr>
          <a:xfrm>
            <a:off x="6604379" y="1200150"/>
            <a:ext cx="2281390" cy="31226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1143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</a:t>
            </a:r>
            <a:r>
              <a:rPr lang="en" sz="35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BEST </a:t>
            </a: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entail?</a:t>
            </a:r>
            <a:endParaRPr sz="350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228600" y="968600"/>
            <a:ext cx="72900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</a:pPr>
            <a:r>
              <a:rPr lang="en" sz="2500" u="none" strike="noStrike" cap="none">
                <a:solidFill>
                  <a:srgbClr val="000000"/>
                </a:solidFill>
              </a:rPr>
              <a:t>Highlights include:</a:t>
            </a:r>
            <a:endParaRPr sz="2500" u="none" strike="noStrike" cap="none">
              <a:solidFill>
                <a:srgbClr val="000000"/>
              </a:solidFill>
            </a:endParaRPr>
          </a:p>
          <a:p>
            <a:pPr marL="342900" lvl="0" indent="-336550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▪"/>
            </a:pPr>
            <a:r>
              <a:rPr lang="en" sz="2500">
                <a:solidFill>
                  <a:schemeClr val="dk1"/>
                </a:solidFill>
              </a:rPr>
              <a:t>Team ropes course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36550" algn="l" rtl="0"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▪"/>
            </a:pPr>
            <a:r>
              <a:rPr lang="en" sz="2500" i="0" u="none" strike="noStrike" cap="none">
                <a:solidFill>
                  <a:srgbClr val="000000"/>
                </a:solidFill>
              </a:rPr>
              <a:t>Overseas class trip to </a:t>
            </a:r>
            <a:r>
              <a:rPr lang="en" sz="2500">
                <a:solidFill>
                  <a:srgbClr val="000000"/>
                </a:solidFill>
              </a:rPr>
              <a:t>Prague</a:t>
            </a:r>
            <a:r>
              <a:rPr lang="en" sz="2500" i="0" u="none" strike="noStrike" cap="none">
                <a:solidFill>
                  <a:srgbClr val="000000"/>
                </a:solidFill>
              </a:rPr>
              <a:t> and Amsterdam 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36550" algn="l" rtl="0"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▪"/>
            </a:pPr>
            <a:r>
              <a:rPr lang="en" sz="2500" i="0" u="none" strike="noStrike" cap="none">
                <a:solidFill>
                  <a:srgbClr val="000000"/>
                </a:solidFill>
              </a:rPr>
              <a:t>Real </a:t>
            </a:r>
            <a:r>
              <a:rPr lang="en" sz="2500">
                <a:solidFill>
                  <a:srgbClr val="000000"/>
                </a:solidFill>
              </a:rPr>
              <a:t>c</a:t>
            </a:r>
            <a:r>
              <a:rPr lang="en" sz="2500" i="0" u="none" strike="noStrike" cap="none">
                <a:solidFill>
                  <a:srgbClr val="000000"/>
                </a:solidFill>
              </a:rPr>
              <a:t>ase studies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36550" algn="l" rtl="0"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▪"/>
            </a:pPr>
            <a:r>
              <a:rPr lang="en" sz="2500">
                <a:solidFill>
                  <a:srgbClr val="000000"/>
                </a:solidFill>
              </a:rPr>
              <a:t>Spring trip to Dallas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36550" algn="l" rtl="0"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▪"/>
            </a:pPr>
            <a:r>
              <a:rPr lang="en" sz="2500" i="0" u="none" strike="noStrike" cap="none">
                <a:solidFill>
                  <a:srgbClr val="000000"/>
                </a:solidFill>
              </a:rPr>
              <a:t>Semester-long projects w</a:t>
            </a:r>
            <a:r>
              <a:rPr lang="en" sz="2500">
                <a:solidFill>
                  <a:srgbClr val="000000"/>
                </a:solidFill>
              </a:rPr>
              <a:t>ith local      entrepreneurs 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36550" algn="l" rtl="0"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▪"/>
            </a:pPr>
            <a:r>
              <a:rPr lang="en" sz="2500">
                <a:solidFill>
                  <a:srgbClr val="000000"/>
                </a:solidFill>
              </a:rPr>
              <a:t>Companies recruit from within -- EY, Phillips 66</a:t>
            </a:r>
            <a:endParaRPr sz="2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Elm Street Grocery Store</a:t>
            </a:r>
            <a:endParaRPr sz="350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457200" y="1371600"/>
            <a:ext cx="5143500" cy="3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•"/>
            </a:pPr>
            <a:r>
              <a:rPr lang="en" sz="2500" i="0" u="none" strike="noStrike" cap="none">
                <a:solidFill>
                  <a:srgbClr val="000000"/>
                </a:solidFill>
              </a:rPr>
              <a:t>Nancy Grayson from Lula Jane</a:t>
            </a:r>
            <a:r>
              <a:rPr lang="en" sz="2500">
                <a:solidFill>
                  <a:srgbClr val="000000"/>
                </a:solidFill>
              </a:rPr>
              <a:t>’</a:t>
            </a:r>
            <a:r>
              <a:rPr lang="en" sz="2500" i="0" u="none" strike="noStrike" cap="none">
                <a:solidFill>
                  <a:srgbClr val="000000"/>
                </a:solidFill>
              </a:rPr>
              <a:t>s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2385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•"/>
            </a:pPr>
            <a:r>
              <a:rPr lang="en" sz="2500" i="0" u="none" strike="noStrike" cap="none">
                <a:solidFill>
                  <a:srgbClr val="000000"/>
                </a:solidFill>
              </a:rPr>
              <a:t>Continuation into 201</a:t>
            </a:r>
            <a:r>
              <a:rPr lang="en" sz="2500">
                <a:solidFill>
                  <a:srgbClr val="000000"/>
                </a:solidFill>
              </a:rPr>
              <a:t>8</a:t>
            </a:r>
            <a:r>
              <a:rPr lang="en" sz="2500" i="0" u="none" strike="noStrike" cap="none">
                <a:solidFill>
                  <a:srgbClr val="000000"/>
                </a:solidFill>
              </a:rPr>
              <a:t>-1</a:t>
            </a:r>
            <a:r>
              <a:rPr lang="en" sz="2500">
                <a:solidFill>
                  <a:srgbClr val="000000"/>
                </a:solidFill>
              </a:rPr>
              <a:t>9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2385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•"/>
            </a:pPr>
            <a:r>
              <a:rPr lang="en" sz="2500">
                <a:solidFill>
                  <a:srgbClr val="000000"/>
                </a:solidFill>
              </a:rPr>
              <a:t>Filed as 501(c)(3)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2385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•"/>
            </a:pPr>
            <a:r>
              <a:rPr lang="en" sz="2500">
                <a:solidFill>
                  <a:srgbClr val="000000"/>
                </a:solidFill>
              </a:rPr>
              <a:t>Year-long group project</a:t>
            </a:r>
            <a:endParaRPr sz="2500">
              <a:solidFill>
                <a:srgbClr val="000000"/>
              </a:solidFill>
            </a:endParaRPr>
          </a:p>
          <a:p>
            <a:pPr marL="342900" marR="0" lvl="0" indent="-32385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entury Gothic"/>
              <a:buChar char="•"/>
            </a:pPr>
            <a:r>
              <a:rPr lang="en" sz="2500">
                <a:solidFill>
                  <a:srgbClr val="000000"/>
                </a:solidFill>
              </a:rPr>
              <a:t>Marketing, Fixtures, Finance, Operations</a:t>
            </a:r>
            <a:endParaRPr sz="2500">
              <a:solidFill>
                <a:srgbClr val="000000"/>
              </a:solidFill>
            </a:endParaRPr>
          </a:p>
        </p:txBody>
      </p:sp>
      <p:pic>
        <p:nvPicPr>
          <p:cNvPr id="173" name="Shape 173"/>
          <p:cNvPicPr preferRelativeResize="0"/>
          <p:nvPr/>
        </p:nvPicPr>
        <p:blipFill rotWithShape="1">
          <a:blip r:embed="rId3">
            <a:alphaModFix/>
          </a:blip>
          <a:srcRect l="53713" t="30377" r="21312" b="34812"/>
          <a:stretch/>
        </p:blipFill>
        <p:spPr>
          <a:xfrm>
            <a:off x="5410200" y="3086100"/>
            <a:ext cx="3505200" cy="181043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Elm Street Development </a:t>
            </a:r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457200" y="1200000"/>
            <a:ext cx="8229600" cy="24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"/>
              <a:t>Work with Austin Meeks, owner of Pokey O’s </a:t>
            </a:r>
            <a:endParaRPr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/>
              <a:t>Develop business plans for stores/restaurants on the historic Elm Street</a:t>
            </a:r>
            <a:endParaRPr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/>
              <a:t>Emphasis on independence and creativity</a:t>
            </a:r>
            <a:endParaRPr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/>
              <a:t>Business plans were presented on </a:t>
            </a:r>
            <a:endParaRPr/>
          </a:p>
          <a:p>
            <a:pPr marL="0" lvl="0" indent="45720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Downtown Depot</a:t>
            </a:r>
            <a:endParaRPr/>
          </a:p>
        </p:txBody>
      </p:sp>
      <p:pic>
        <p:nvPicPr>
          <p:cNvPr id="180" name="Shape 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650" y="3669297"/>
            <a:ext cx="2919200" cy="112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0825" y="2921475"/>
            <a:ext cx="1722450" cy="212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5">
            <a:alphaModFix/>
          </a:blip>
          <a:srcRect l="7842" t="14526" r="11473" b="11700"/>
          <a:stretch/>
        </p:blipFill>
        <p:spPr>
          <a:xfrm>
            <a:off x="3474765" y="3669306"/>
            <a:ext cx="2632150" cy="1356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Shape 188"/>
          <p:cNvPicPr preferRelativeResize="0"/>
          <p:nvPr/>
        </p:nvPicPr>
        <p:blipFill rotWithShape="1">
          <a:blip r:embed="rId3">
            <a:alphaModFix/>
          </a:blip>
          <a:srcRect l="12429" t="32883" r="11129" b="7663"/>
          <a:stretch/>
        </p:blipFill>
        <p:spPr>
          <a:xfrm>
            <a:off x="5404775" y="795504"/>
            <a:ext cx="3739226" cy="2181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1275" y="2900500"/>
            <a:ext cx="2990640" cy="22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457200" y="-531375"/>
            <a:ext cx="82296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International Class Trip: </a:t>
            </a:r>
            <a:r>
              <a:rPr lang="en" sz="35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Prague</a:t>
            </a:r>
            <a:endParaRPr sz="35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1" name="Shape 191"/>
          <p:cNvPicPr preferRelativeResize="0"/>
          <p:nvPr/>
        </p:nvPicPr>
        <p:blipFill rotWithShape="1">
          <a:blip r:embed="rId5">
            <a:alphaModFix/>
          </a:blip>
          <a:srcRect l="17855" r="18849"/>
          <a:stretch/>
        </p:blipFill>
        <p:spPr>
          <a:xfrm>
            <a:off x="0" y="841325"/>
            <a:ext cx="4084675" cy="430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Shape 192"/>
          <p:cNvPicPr preferRelativeResize="0"/>
          <p:nvPr/>
        </p:nvPicPr>
        <p:blipFill rotWithShape="1">
          <a:blip r:embed="rId6">
            <a:alphaModFix/>
          </a:blip>
          <a:srcRect t="9132" r="10474"/>
          <a:stretch/>
        </p:blipFill>
        <p:spPr>
          <a:xfrm>
            <a:off x="7696625" y="2927725"/>
            <a:ext cx="1506001" cy="229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Shape 1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97225" y="810424"/>
            <a:ext cx="1917157" cy="255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Shape 1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14375" y="2939824"/>
            <a:ext cx="1682249" cy="22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-1083121" y="-476250"/>
            <a:ext cx="82296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828800" marR="0" lvl="0" indent="45720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" sz="35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Prague</a:t>
            </a: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activities</a:t>
            </a:r>
            <a:endParaRPr sz="35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219525" y="819700"/>
            <a:ext cx="8528400" cy="3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54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Listen to successful entrepreneurs and directly apply cases from class</a:t>
            </a:r>
            <a:endParaRPr sz="1800">
              <a:solidFill>
                <a:srgbClr val="000000"/>
              </a:solidFill>
            </a:endParaRPr>
          </a:p>
          <a:p>
            <a:pPr marL="342900" lvl="0" indent="-254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Tour Skoda car factory</a:t>
            </a:r>
            <a:endParaRPr sz="1800">
              <a:solidFill>
                <a:srgbClr val="000000"/>
              </a:solidFill>
            </a:endParaRPr>
          </a:p>
          <a:p>
            <a:pPr marL="342900" lvl="0" indent="-254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Visit the Lennon Wall</a:t>
            </a:r>
            <a:endParaRPr sz="1800">
              <a:solidFill>
                <a:srgbClr val="000000"/>
              </a:solidFill>
            </a:endParaRPr>
          </a:p>
          <a:p>
            <a:pPr marL="342900" lvl="0" indent="-254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Spend time in Prague Castle</a:t>
            </a:r>
            <a:endParaRPr sz="1800">
              <a:solidFill>
                <a:srgbClr val="000000"/>
              </a:solidFill>
            </a:endParaRPr>
          </a:p>
          <a:p>
            <a:pPr marL="342900" lvl="0" indent="-254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Explore Terezin, a fortress used as a concentration camp during WWII</a:t>
            </a:r>
            <a:endParaRPr sz="1800" i="0" u="none" strike="noStrike" cap="none">
              <a:solidFill>
                <a:srgbClr val="000000"/>
              </a:solidFill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Visit the US Embassy </a:t>
            </a:r>
            <a:endParaRPr sz="1800">
              <a:solidFill>
                <a:srgbClr val="000000"/>
              </a:solidFill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Meet employees from </a:t>
            </a:r>
            <a:r>
              <a:rPr lang="en" sz="1800" i="0" u="none" strike="noStrike" cap="none">
                <a:solidFill>
                  <a:srgbClr val="000000"/>
                </a:solidFill>
              </a:rPr>
              <a:t>Radio Free Europe</a:t>
            </a:r>
            <a:endParaRPr sz="1800">
              <a:solidFill>
                <a:srgbClr val="000000"/>
              </a:solidFill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 i="0" u="none" strike="noStrike" cap="none">
                <a:solidFill>
                  <a:srgbClr val="000000"/>
                </a:solidFill>
              </a:rPr>
              <a:t>Ho</a:t>
            </a:r>
            <a:r>
              <a:rPr lang="en" sz="1800">
                <a:solidFill>
                  <a:srgbClr val="000000"/>
                </a:solidFill>
              </a:rPr>
              <a:t>st a youth group at </a:t>
            </a:r>
            <a:r>
              <a:rPr lang="en" sz="1800" i="0" u="none" strike="noStrike" cap="none">
                <a:solidFill>
                  <a:srgbClr val="000000"/>
                </a:solidFill>
              </a:rPr>
              <a:t>Youth Praha</a:t>
            </a:r>
            <a:endParaRPr sz="1800" i="0" u="none" strike="noStrike" cap="none">
              <a:solidFill>
                <a:srgbClr val="000000"/>
              </a:solidFill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▪"/>
            </a:pPr>
            <a:r>
              <a:rPr lang="en" sz="1800">
                <a:solidFill>
                  <a:srgbClr val="000000"/>
                </a:solidFill>
              </a:rPr>
              <a:t>Free time to go out to eat, sightsee and explore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9125" y="2902750"/>
            <a:ext cx="2718798" cy="2039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457200" y="-533400"/>
            <a:ext cx="82296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" sz="350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Going Forward</a:t>
            </a:r>
            <a:endParaRPr sz="350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96725" y="971400"/>
            <a:ext cx="8229600" cy="3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488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AutoNum type="arabicPeriod"/>
            </a:pPr>
            <a:r>
              <a:rPr lang="en" sz="2000" b="1" i="0" u="none" strike="noStrike" cap="none">
                <a:solidFill>
                  <a:srgbClr val="000000"/>
                </a:solidFill>
              </a:rPr>
              <a:t>Ask a professor to nominate you</a:t>
            </a:r>
            <a:endParaRPr sz="2000" b="1">
              <a:solidFill>
                <a:srgbClr val="000000"/>
              </a:solidFill>
            </a:endParaRPr>
          </a:p>
          <a:p>
            <a:pPr marL="742950" lvl="1" indent="-311150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o"/>
            </a:pPr>
            <a:r>
              <a:rPr lang="en" sz="2000">
                <a:solidFill>
                  <a:schemeClr val="dk1"/>
                </a:solidFill>
              </a:rPr>
              <a:t>Nominations due</a:t>
            </a:r>
            <a:r>
              <a:rPr lang="en" sz="2000" b="1">
                <a:solidFill>
                  <a:schemeClr val="dk1"/>
                </a:solidFill>
              </a:rPr>
              <a:t> January 31st</a:t>
            </a:r>
            <a:endParaRPr sz="2000">
              <a:solidFill>
                <a:schemeClr val="dk1"/>
              </a:solidFill>
            </a:endParaRPr>
          </a:p>
          <a:p>
            <a:pPr marL="742950" lvl="1" indent="-311150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o"/>
            </a:pPr>
            <a:r>
              <a:rPr lang="en" sz="2000">
                <a:solidFill>
                  <a:schemeClr val="dk1"/>
                </a:solidFill>
              </a:rPr>
              <a:t>Search ‘Baylor BEST Program’</a:t>
            </a:r>
            <a:endParaRPr sz="2000">
              <a:solidFill>
                <a:schemeClr val="dk1"/>
              </a:solidFill>
            </a:endParaRPr>
          </a:p>
          <a:p>
            <a:pPr marL="742950" lvl="1" indent="-311150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o"/>
            </a:pPr>
            <a:r>
              <a:rPr lang="en" sz="2000">
                <a:solidFill>
                  <a:schemeClr val="dk1"/>
                </a:solidFill>
              </a:rPr>
              <a:t>Click on the ‘Recruitment’ tab</a:t>
            </a:r>
            <a:endParaRPr sz="2000">
              <a:solidFill>
                <a:schemeClr val="dk1"/>
              </a:solidFill>
            </a:endParaRPr>
          </a:p>
          <a:p>
            <a:pPr marL="742950" lvl="1" indent="-311150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o"/>
            </a:pPr>
            <a:r>
              <a:rPr lang="en" sz="2000">
                <a:solidFill>
                  <a:schemeClr val="dk1"/>
                </a:solidFill>
              </a:rPr>
              <a:t>Select ‘Faculty </a:t>
            </a:r>
            <a:endParaRPr sz="2000">
              <a:solidFill>
                <a:schemeClr val="dk1"/>
              </a:solidFill>
            </a:endParaRPr>
          </a:p>
          <a:p>
            <a:pPr marL="742950" lvl="1" indent="-311150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o"/>
            </a:pPr>
            <a:r>
              <a:rPr lang="en" sz="2000">
                <a:solidFill>
                  <a:schemeClr val="dk1"/>
                </a:solidFill>
              </a:rPr>
              <a:t>Nomination Form</a:t>
            </a:r>
            <a:endParaRPr sz="2000">
              <a:solidFill>
                <a:srgbClr val="000000"/>
              </a:solidFill>
            </a:endParaRPr>
          </a:p>
          <a:p>
            <a:pPr marL="514350" marR="0" lvl="0" indent="-48895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AutoNum type="arabicPeriod"/>
            </a:pPr>
            <a:r>
              <a:rPr lang="en" sz="2000" b="1" i="0" u="none" strike="noStrike" cap="none">
                <a:solidFill>
                  <a:srgbClr val="000000"/>
                </a:solidFill>
              </a:rPr>
              <a:t>Invited to apply</a:t>
            </a:r>
            <a:endParaRPr sz="2000" b="1">
              <a:solidFill>
                <a:srgbClr val="000000"/>
              </a:solidFill>
            </a:endParaRPr>
          </a:p>
          <a:p>
            <a:pPr marL="742950" marR="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o"/>
            </a:pPr>
            <a:r>
              <a:rPr lang="en" sz="2000" i="0" u="none" strike="noStrike" cap="none">
                <a:solidFill>
                  <a:srgbClr val="000000"/>
                </a:solidFill>
              </a:rPr>
              <a:t>Applications due </a:t>
            </a:r>
            <a:r>
              <a:rPr lang="en" sz="2000" b="1" i="0" u="none" strike="noStrike" cap="none">
                <a:solidFill>
                  <a:srgbClr val="000000"/>
                </a:solidFill>
              </a:rPr>
              <a:t>February 1</a:t>
            </a:r>
            <a:r>
              <a:rPr lang="en" sz="2000" b="1">
                <a:solidFill>
                  <a:srgbClr val="000000"/>
                </a:solidFill>
              </a:rPr>
              <a:t>2</a:t>
            </a:r>
            <a:r>
              <a:rPr lang="en" sz="2000" b="1" i="0" u="none" strike="noStrike" cap="none" baseline="30000">
                <a:solidFill>
                  <a:srgbClr val="000000"/>
                </a:solidFill>
              </a:rPr>
              <a:t>th</a:t>
            </a:r>
            <a:r>
              <a:rPr lang="en" sz="2000" b="1" i="0" u="none" strike="noStrike" cap="none">
                <a:solidFill>
                  <a:srgbClr val="000000"/>
                </a:solidFill>
              </a:rPr>
              <a:t> </a:t>
            </a:r>
            <a:endParaRPr sz="2000" b="1" i="0" u="none" strike="noStrike" cap="none">
              <a:solidFill>
                <a:srgbClr val="000000"/>
              </a:solidFill>
            </a:endParaRPr>
          </a:p>
          <a:p>
            <a:pPr marL="514350" marR="0" lvl="0" indent="-48895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" sz="2000" i="0" u="none" strike="noStrike" cap="none">
                <a:solidFill>
                  <a:srgbClr val="000000"/>
                </a:solidFill>
              </a:rPr>
              <a:t>Interviews </a:t>
            </a:r>
            <a:r>
              <a:rPr lang="en" sz="2000" b="1">
                <a:solidFill>
                  <a:srgbClr val="000000"/>
                </a:solidFill>
              </a:rPr>
              <a:t>February</a:t>
            </a:r>
            <a:r>
              <a:rPr lang="en" sz="2000" b="1" i="0" u="none" strike="noStrike" cap="none">
                <a:solidFill>
                  <a:srgbClr val="000000"/>
                </a:solidFill>
              </a:rPr>
              <a:t> 22-23rd </a:t>
            </a:r>
            <a:endParaRPr sz="2000" b="1" i="0" u="none" strike="noStrike" cap="none">
              <a:solidFill>
                <a:srgbClr val="000000"/>
              </a:solidFill>
            </a:endParaRPr>
          </a:p>
          <a:p>
            <a:pPr marL="514350" marR="0" lvl="0" indent="-48895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" sz="2000">
                <a:solidFill>
                  <a:srgbClr val="000000"/>
                </a:solidFill>
              </a:rPr>
              <a:t>Class announced </a:t>
            </a:r>
            <a:r>
              <a:rPr lang="en" sz="2000" b="1">
                <a:solidFill>
                  <a:srgbClr val="000000"/>
                </a:solidFill>
              </a:rPr>
              <a:t>March 2nd</a:t>
            </a:r>
            <a:endParaRPr sz="2000" b="1">
              <a:solidFill>
                <a:srgbClr val="000000"/>
              </a:solidFill>
            </a:endParaRPr>
          </a:p>
          <a:p>
            <a:pPr marL="342900" marR="0" lvl="0" indent="-139700" algn="l" rtl="0">
              <a:spcBef>
                <a:spcPts val="65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</a:pPr>
            <a:endParaRPr sz="2000" i="0" u="none" strike="noStrike" cap="none">
              <a:solidFill>
                <a:srgbClr val="000000"/>
              </a:solidFill>
            </a:endParaRPr>
          </a:p>
        </p:txBody>
      </p:sp>
      <p:pic>
        <p:nvPicPr>
          <p:cNvPr id="210" name="Shape 210" descr="Screen Shot 2016-01-25 at 3.40.05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3600" y="1083050"/>
            <a:ext cx="4500400" cy="191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Shape 211"/>
          <p:cNvSpPr/>
          <p:nvPr/>
        </p:nvSpPr>
        <p:spPr>
          <a:xfrm>
            <a:off x="8962900" y="2685925"/>
            <a:ext cx="6858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6F95D2"/>
          </a:solidFill>
          <a:ln w="9525" cap="flat" cmpd="sng">
            <a:solidFill>
              <a:srgbClr val="5A72B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20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Students</a:t>
            </a:r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585800" y="1200000"/>
            <a:ext cx="2950500" cy="33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Parker Davis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Kevin Dooley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Megan Woodrow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Lauren Glick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Zach Morrow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JR Gilley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Katie O’Brien 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Kevin Calvert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480"/>
              </a:spcBef>
              <a:spcAft>
                <a:spcPts val="0"/>
              </a:spcAft>
              <a:buNone/>
            </a:pPr>
            <a:endParaRPr sz="2200">
              <a:solidFill>
                <a:srgbClr val="000000"/>
              </a:solidFill>
            </a:endParaRPr>
          </a:p>
        </p:txBody>
      </p:sp>
      <p:sp>
        <p:nvSpPr>
          <p:cNvPr id="218" name="Shape 218"/>
          <p:cNvSpPr txBox="1"/>
          <p:nvPr/>
        </p:nvSpPr>
        <p:spPr>
          <a:xfrm>
            <a:off x="3290900" y="988650"/>
            <a:ext cx="3236100" cy="3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Abby Crawford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Josh Bethany 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Hannah Damon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Amye Dickerson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Sam Hart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Alex Moisson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Matt Moore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Bryan Rhodes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Abby Stanger 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5807875" y="1350025"/>
            <a:ext cx="34647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Will Troop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Jessica Allen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Major Johnson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Mary K Snapp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Eric Ver Duin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William Wright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Daniel Gardner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Jonathan Bellingham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199" y="228600"/>
            <a:ext cx="82296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</a:pPr>
            <a:r>
              <a:rPr lang="en" sz="480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sz="48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Shape 226"/>
          <p:cNvSpPr txBox="1"/>
          <p:nvPr/>
        </p:nvSpPr>
        <p:spPr>
          <a:xfrm>
            <a:off x="5486399" y="3752988"/>
            <a:ext cx="3200400" cy="6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Rachel Hengesh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503-740-0496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Rachel_Hengesh@baylor.edu</a:t>
            </a: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27" name="Shape 227"/>
          <p:cNvSpPr txBox="1"/>
          <p:nvPr/>
        </p:nvSpPr>
        <p:spPr>
          <a:xfrm>
            <a:off x="1295398" y="3545100"/>
            <a:ext cx="34290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William Wright</a:t>
            </a: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214-317-6263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W_Wright@baylor.edu</a:t>
            </a: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2558670" y="4769975"/>
            <a:ext cx="4644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Information will be emailed out tomorrow </a:t>
            </a:r>
            <a:endParaRPr/>
          </a:p>
        </p:txBody>
      </p:sp>
      <p:pic>
        <p:nvPicPr>
          <p:cNvPr id="229" name="Shape 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6075" y="971550"/>
            <a:ext cx="3288134" cy="2459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59" y="971550"/>
            <a:ext cx="3279000" cy="24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4334" y="1009650"/>
            <a:ext cx="1844438" cy="2459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803</Words>
  <Application>Microsoft Office PowerPoint</Application>
  <PresentationFormat>On-screen Show (16:9)</PresentationFormat>
  <Paragraphs>157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Palatino Linotype</vt:lpstr>
      <vt:lpstr>Century Gothic</vt:lpstr>
      <vt:lpstr>Courier New</vt:lpstr>
      <vt:lpstr>Arial</vt:lpstr>
      <vt:lpstr>Simple Light</vt:lpstr>
      <vt:lpstr>Executive</vt:lpstr>
      <vt:lpstr>Business Excellence Scholarship Team</vt:lpstr>
      <vt:lpstr>Requirements &amp; Expectations</vt:lpstr>
      <vt:lpstr>Who are we looking for?</vt:lpstr>
      <vt:lpstr>What does BEST entail?</vt:lpstr>
      <vt:lpstr>Elm Street Grocery Store</vt:lpstr>
      <vt:lpstr>Elm Street Development </vt:lpstr>
      <vt:lpstr>International Class Trip: Prague</vt:lpstr>
      <vt:lpstr>Prague activities</vt:lpstr>
      <vt:lpstr>Going Forward</vt:lpstr>
      <vt:lpstr>Current Students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Excellence Scholarship Team</dc:title>
  <dc:creator>Reed, Marlene</dc:creator>
  <cp:lastModifiedBy>Reed, Marlene</cp:lastModifiedBy>
  <cp:revision>2</cp:revision>
  <dcterms:modified xsi:type="dcterms:W3CDTF">2018-01-26T18:54:49Z</dcterms:modified>
</cp:coreProperties>
</file>