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6" r:id="rId7"/>
    <p:sldId id="267" r:id="rId8"/>
    <p:sldId id="268" r:id="rId9"/>
    <p:sldId id="269" r:id="rId10"/>
    <p:sldId id="261" r:id="rId11"/>
    <p:sldId id="263" r:id="rId12"/>
    <p:sldId id="264" r:id="rId13"/>
    <p:sldId id="265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81" autoAdjust="0"/>
  </p:normalViewPr>
  <p:slideViewPr>
    <p:cSldViewPr>
      <p:cViewPr varScale="1">
        <p:scale>
          <a:sx n="132" d="100"/>
          <a:sy n="132" d="100"/>
        </p:scale>
        <p:origin x="-10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8EFAA1-39E1-49AA-AE11-A9EF3EB2E604}" type="datetimeFigureOut">
              <a:rPr lang="en-US" smtClean="0"/>
              <a:t>1/4/2013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63EE33-2D1B-41D8-BEBE-2D479D1F4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837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8ABC6-932E-45E2-9862-11A4F175C5B4}" type="datetimeFigureOut">
              <a:rPr lang="en-US" smtClean="0"/>
              <a:t>1/4/2013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92F9AE-12F0-4C75-90ED-81770A34F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4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2F9AE-12F0-4C75-90ED-81770A34F0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444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2F9AE-12F0-4C75-90ED-81770A34F01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815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2F9AE-12F0-4C75-90ED-81770A34F01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8161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2F9AE-12F0-4C75-90ED-81770A34F01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6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2F9AE-12F0-4C75-90ED-81770A34F0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890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2F9AE-12F0-4C75-90ED-81770A34F01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55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2F9AE-12F0-4C75-90ED-81770A34F01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5321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2F9AE-12F0-4C75-90ED-81770A34F01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040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2F9AE-12F0-4C75-90ED-81770A34F01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5288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2F9AE-12F0-4C75-90ED-81770A34F01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2643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2F9AE-12F0-4C75-90ED-81770A34F01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086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2F9AE-12F0-4C75-90ED-81770A34F01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953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2F9AE-12F0-4C75-90ED-81770A34F01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135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2F9AE-12F0-4C75-90ED-81770A34F01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9372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2F9AE-12F0-4C75-90ED-81770A34F01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4519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2F9AE-12F0-4C75-90ED-81770A34F01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939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3DF66E4-99B9-41BB-9504-24CCB5F21F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DF66E4-99B9-41BB-9504-24CCB5F21F2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DF66E4-99B9-41BB-9504-24CCB5F21F2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DF66E4-99B9-41BB-9504-24CCB5F21F2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DF66E4-99B9-41BB-9504-24CCB5F21F2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DF66E4-99B9-41BB-9504-24CCB5F21F2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DF66E4-99B9-41BB-9504-24CCB5F21F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DF66E4-99B9-41BB-9504-24CCB5F21F2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3DF66E4-99B9-41BB-9504-24CCB5F21F2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DF66E4-99B9-41BB-9504-24CCB5F21F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DF66E4-99B9-41BB-9504-24CCB5F21F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3DF66E4-99B9-41BB-9504-24CCB5F21F2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ylor.edu/content/services/document.php/184655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ylor.edu/ia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Juan_Alejandro@Baylor.edu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219200"/>
            <a:ext cx="8686800" cy="182976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effectLst/>
              </a:rPr>
              <a:t>Records Retention and Archival Policy 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sz="4000" dirty="0" smtClean="0">
                <a:effectLst/>
              </a:rPr>
              <a:t>(BU-PP 038)</a:t>
            </a:r>
            <a:endParaRPr lang="en-US" sz="4000" dirty="0"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Training Session</a:t>
            </a:r>
          </a:p>
          <a:p>
            <a:r>
              <a:rPr lang="en-US" dirty="0" smtClean="0"/>
              <a:t>January 7, 2013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54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81328"/>
            <a:ext cx="86106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300" dirty="0" smtClean="0"/>
              <a:t>Background on the Policy </a:t>
            </a:r>
            <a:r>
              <a:rPr lang="en-US" sz="2000" dirty="0" smtClean="0"/>
              <a:t>(Juan)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300" dirty="0" smtClean="0"/>
              <a:t>Policy Roll-out Process </a:t>
            </a:r>
            <a:r>
              <a:rPr lang="en-US" sz="2000" dirty="0" smtClean="0"/>
              <a:t>(Pattie)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300" dirty="0" smtClean="0"/>
              <a:t>Records Management Self-Assessment </a:t>
            </a:r>
            <a:r>
              <a:rPr lang="en-US" sz="2000" dirty="0" smtClean="0"/>
              <a:t>(Amanda and John)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300" dirty="0" smtClean="0"/>
              <a:t>Policy website and other sources for support </a:t>
            </a:r>
            <a:r>
              <a:rPr lang="en-US" sz="2000" dirty="0" smtClean="0"/>
              <a:t>(Juan)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300" dirty="0" smtClean="0"/>
              <a:t>Next Steps </a:t>
            </a:r>
            <a:r>
              <a:rPr lang="en-US" sz="2000" dirty="0" smtClean="0"/>
              <a:t>(Juan)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effectLst/>
              </a:rPr>
              <a:t>Agenda </a:t>
            </a:r>
            <a:endParaRPr lang="en-US" sz="3600" dirty="0"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54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Regents Approved in February 2012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Purpose</a:t>
            </a:r>
          </a:p>
          <a:p>
            <a:pPr lvl="1"/>
            <a:r>
              <a:rPr lang="en-US" dirty="0" smtClean="0"/>
              <a:t>Identification </a:t>
            </a:r>
            <a:endParaRPr lang="en-US" dirty="0"/>
          </a:p>
          <a:p>
            <a:pPr lvl="1"/>
            <a:r>
              <a:rPr lang="en-US" dirty="0"/>
              <a:t>Preservation</a:t>
            </a:r>
          </a:p>
          <a:p>
            <a:pPr lvl="1"/>
            <a:r>
              <a:rPr lang="en-US" dirty="0" smtClean="0"/>
              <a:t>Collection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Benefits: </a:t>
            </a:r>
          </a:p>
          <a:p>
            <a:pPr marL="990600" lvl="1" indent="-533400">
              <a:lnSpc>
                <a:spcPct val="150000"/>
              </a:lnSpc>
              <a:spcBef>
                <a:spcPts val="0"/>
              </a:spcBef>
            </a:pPr>
            <a:r>
              <a:rPr lang="en-US" sz="2000" dirty="0" smtClean="0"/>
              <a:t>Streamline storage costs</a:t>
            </a:r>
          </a:p>
          <a:p>
            <a:pPr marL="990600" lvl="1" indent="-533400">
              <a:lnSpc>
                <a:spcPct val="150000"/>
              </a:lnSpc>
              <a:spcBef>
                <a:spcPts val="0"/>
              </a:spcBef>
            </a:pPr>
            <a:r>
              <a:rPr lang="en-US" sz="2000" dirty="0"/>
              <a:t>Spend less time and money managing </a:t>
            </a:r>
            <a:r>
              <a:rPr lang="en-US" sz="2000" dirty="0" smtClean="0"/>
              <a:t>data</a:t>
            </a:r>
            <a:endParaRPr lang="en-US" dirty="0" smtClean="0"/>
          </a:p>
          <a:p>
            <a:pPr marL="990600" lvl="1" indent="-533400">
              <a:lnSpc>
                <a:spcPct val="150000"/>
              </a:lnSpc>
              <a:spcBef>
                <a:spcPts val="0"/>
              </a:spcBef>
            </a:pPr>
            <a:r>
              <a:rPr lang="en-US" sz="2000" dirty="0" smtClean="0"/>
              <a:t>Greater ease in finding important information</a:t>
            </a:r>
          </a:p>
          <a:p>
            <a:pPr marL="990600" lvl="1" indent="-533400">
              <a:lnSpc>
                <a:spcPct val="150000"/>
              </a:lnSpc>
              <a:spcBef>
                <a:spcPts val="0"/>
              </a:spcBef>
            </a:pPr>
            <a:r>
              <a:rPr lang="en-US" sz="2000" dirty="0" smtClean="0"/>
              <a:t>Streamline </a:t>
            </a:r>
            <a:r>
              <a:rPr lang="en-US" sz="2000" dirty="0"/>
              <a:t>response to litigation or investigations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effectLst/>
              </a:rPr>
              <a:t>Background on the Policy</a:t>
            </a:r>
            <a:endParaRPr lang="en-US" sz="3600" dirty="0"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37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Committee Composition and Meetings</a:t>
            </a:r>
          </a:p>
          <a:p>
            <a:r>
              <a:rPr lang="en-US" dirty="0" smtClean="0"/>
              <a:t>Development of the Records Management Self-Assessment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effectLst/>
              </a:rPr>
              <a:t>Policy Roll-out Process</a:t>
            </a:r>
            <a:endParaRPr lang="en-US" dirty="0"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8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What records do you have?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Where are the records located?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What records do you have to keep?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How do digital records factor in to this?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>
                <a:effectLst/>
              </a:rPr>
              <a:t>Records Management Self-Assessment  </a:t>
            </a:r>
            <a:endParaRPr lang="en-US" sz="3200" dirty="0"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66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Financial—invoices, P-card, contracts</a:t>
            </a:r>
          </a:p>
          <a:p>
            <a:pPr marL="109728" indent="0">
              <a:buNone/>
            </a:pPr>
            <a:endParaRPr lang="en-US" sz="2400" dirty="0" smtClean="0"/>
          </a:p>
          <a:p>
            <a:r>
              <a:rPr lang="en-US" sz="2400" dirty="0" smtClean="0"/>
              <a:t>HR—applications, personnel files, immigration documentation</a:t>
            </a:r>
          </a:p>
          <a:p>
            <a:pPr marL="109728" indent="0">
              <a:buNone/>
            </a:pPr>
            <a:endParaRPr lang="en-US" sz="2400" dirty="0" smtClean="0"/>
          </a:p>
          <a:p>
            <a:r>
              <a:rPr lang="en-US" sz="2400" dirty="0" smtClean="0"/>
              <a:t>Faculty—tenure review notebooks, curriculum action, student disciplinary</a:t>
            </a:r>
          </a:p>
          <a:p>
            <a:pPr marL="109728" indent="0">
              <a:buNone/>
            </a:pPr>
            <a:endParaRPr lang="en-US" sz="2400" dirty="0" smtClean="0"/>
          </a:p>
          <a:p>
            <a:r>
              <a:rPr lang="en-US" sz="2400" dirty="0" smtClean="0"/>
              <a:t>General—meeting records, reports, photos and AV materials, policies, office publications</a:t>
            </a:r>
          </a:p>
          <a:p>
            <a:pPr marL="109728" indent="0">
              <a:buNone/>
            </a:pPr>
            <a:endParaRPr lang="en-US" sz="2400" dirty="0" smtClean="0"/>
          </a:p>
          <a:p>
            <a:r>
              <a:rPr lang="en-US" sz="2400" dirty="0" smtClean="0"/>
              <a:t>Other—what records are unique to </a:t>
            </a:r>
            <a:br>
              <a:rPr lang="en-US" sz="2400" dirty="0" smtClean="0"/>
            </a:br>
            <a:r>
              <a:rPr lang="en-US" sz="2400" i="1" dirty="0" smtClean="0"/>
              <a:t>your</a:t>
            </a:r>
            <a:r>
              <a:rPr lang="en-US" sz="2400" dirty="0" smtClean="0"/>
              <a:t> office?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What records do you have?</a:t>
            </a:r>
            <a:endParaRPr lang="en-US" dirty="0"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77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Paper or digital? Consider how both are kept (and </a:t>
            </a:r>
            <a:r>
              <a:rPr lang="en-US" sz="2000" dirty="0" smtClean="0"/>
              <a:t>security needs).</a:t>
            </a:r>
            <a:endParaRPr lang="en-US" sz="2000" dirty="0"/>
          </a:p>
          <a:p>
            <a:r>
              <a:rPr lang="en-US" sz="2000" dirty="0" smtClean="0"/>
              <a:t>Are records centrally managed or for each, his/her own? (physical files AND servers)</a:t>
            </a:r>
            <a:endParaRPr lang="en-US" sz="2000" dirty="0"/>
          </a:p>
          <a:p>
            <a:r>
              <a:rPr lang="en-US" sz="2000" dirty="0"/>
              <a:t>Can you </a:t>
            </a:r>
            <a:r>
              <a:rPr lang="en-US" sz="2000" dirty="0" smtClean="0"/>
              <a:t>easily find </a:t>
            </a:r>
            <a:r>
              <a:rPr lang="en-US" sz="2000" dirty="0"/>
              <a:t>records when you need them?</a:t>
            </a:r>
          </a:p>
          <a:p>
            <a:r>
              <a:rPr lang="en-US" sz="2000" dirty="0" smtClean="0"/>
              <a:t>Do you use off-site storage, microfilming, or imaging? Do you transfer records to the University Archives?</a:t>
            </a:r>
          </a:p>
          <a:p>
            <a:r>
              <a:rPr lang="en-US" sz="2000" dirty="0" smtClean="0"/>
              <a:t>Does your office </a:t>
            </a:r>
            <a:r>
              <a:rPr lang="en-US" sz="2000" dirty="0"/>
              <a:t>keep </a:t>
            </a:r>
            <a:r>
              <a:rPr lang="en-US" sz="2000" dirty="0" smtClean="0"/>
              <a:t>records </a:t>
            </a:r>
            <a:r>
              <a:rPr lang="en-US" sz="2000" dirty="0"/>
              <a:t>that are the primary responsibility of another office? </a:t>
            </a:r>
            <a:r>
              <a:rPr lang="en-US" sz="2000" dirty="0" smtClean="0"/>
              <a:t>(personnel files, invoices, etc.)</a:t>
            </a:r>
          </a:p>
          <a:p>
            <a:r>
              <a:rPr lang="en-US" sz="2000" dirty="0" smtClean="0"/>
              <a:t>Do other offices maintain records that ultimately are your responsibility?</a:t>
            </a:r>
          </a:p>
          <a:p>
            <a:r>
              <a:rPr lang="en-US" sz="2000" dirty="0" smtClean="0"/>
              <a:t>How do you know when to keep, transfer or destroy records?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3600" dirty="0" smtClean="0">
                <a:latin typeface="+mj-lt"/>
              </a:rPr>
              <a:t>Where are the records located?</a:t>
            </a:r>
            <a:endParaRPr lang="en-US" sz="4000" dirty="0">
              <a:latin typeface="+mj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9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Record: recorded transactions of Baylor’s activities and affairs, in </a:t>
            </a:r>
            <a:r>
              <a:rPr lang="en-US" sz="2400" dirty="0"/>
              <a:t>any format (including without limitation paper, electronic and audiovisual materials</a:t>
            </a:r>
            <a:r>
              <a:rPr lang="en-US" sz="2400" dirty="0" smtClean="0"/>
              <a:t>), both created and received by Baylor</a:t>
            </a:r>
          </a:p>
          <a:p>
            <a:pPr marL="109728" indent="0">
              <a:buNone/>
            </a:pPr>
            <a:endParaRPr lang="en-US" sz="2400" dirty="0" smtClean="0"/>
          </a:p>
          <a:p>
            <a:r>
              <a:rPr lang="en-US" sz="2400" dirty="0" smtClean="0"/>
              <a:t>See </a:t>
            </a:r>
            <a:r>
              <a:rPr lang="en-US" sz="2400" dirty="0" smtClean="0">
                <a:hlinkClick r:id="rId3"/>
              </a:rPr>
              <a:t>Records Retention and Archival Policy</a:t>
            </a:r>
            <a:r>
              <a:rPr lang="en-US" sz="2400" dirty="0" smtClean="0"/>
              <a:t> and </a:t>
            </a:r>
            <a:r>
              <a:rPr lang="en-US" sz="2400" u="sng" dirty="0" smtClean="0"/>
              <a:t>Common Record Guidelines</a:t>
            </a:r>
            <a:r>
              <a:rPr lang="en-US" sz="2400" dirty="0" smtClean="0"/>
              <a:t>—but each office should prepare its own retention policy to address its unique records</a:t>
            </a:r>
            <a:endParaRPr lang="en-US" sz="2400" u="sn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600" dirty="0" smtClean="0">
                <a:latin typeface="+mj-lt"/>
              </a:rPr>
              <a:t>What records do you have to keep?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63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US" dirty="0" smtClean="0"/>
              <a:t>Whatever retention needs apply to paper also apply to born-digital records</a:t>
            </a:r>
          </a:p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US" dirty="0" smtClean="0"/>
              <a:t>ITS backups</a:t>
            </a:r>
          </a:p>
          <a:p>
            <a:pPr marL="603504" lvl="2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US" dirty="0" smtClean="0"/>
              <a:t>Regular backups do occur of systems like TRAX and BANNER</a:t>
            </a:r>
          </a:p>
          <a:p>
            <a:pPr marL="603504" lvl="2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US" dirty="0" smtClean="0"/>
              <a:t>Desktop computer backups—kept from 30 days of creation (especially important when handling employee exits)</a:t>
            </a:r>
          </a:p>
          <a:p>
            <a:pPr marL="603504" lvl="2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US" dirty="0" smtClean="0"/>
              <a:t>Exchange (email) server backups—kept from 14 days of creation</a:t>
            </a:r>
          </a:p>
          <a:p>
            <a:pPr marL="603504" lvl="2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US" dirty="0" smtClean="0"/>
              <a:t>Employees are ultimately responsible for their own recordkeeping practices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sz="3600" dirty="0" smtClean="0"/>
              <a:t>How do digital records factor in to this?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77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300" dirty="0"/>
              <a:t>Emails are records </a:t>
            </a:r>
            <a:r>
              <a:rPr lang="en-US" sz="2300" dirty="0" smtClean="0"/>
              <a:t>which </a:t>
            </a:r>
            <a:r>
              <a:rPr lang="en-US" sz="2300" dirty="0"/>
              <a:t>may contain evidence of official University actions, decisions, approvals, or transactions</a:t>
            </a:r>
            <a:r>
              <a:rPr lang="en-US" sz="2300" dirty="0" smtClean="0"/>
              <a:t>.</a:t>
            </a:r>
          </a:p>
          <a:p>
            <a:pPr marL="109728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2300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300" dirty="0"/>
              <a:t>Most received and sent emails have a very </a:t>
            </a:r>
            <a:r>
              <a:rPr lang="en-US" sz="2300" dirty="0" smtClean="0"/>
              <a:t>temporary value—but some are very important.</a:t>
            </a:r>
            <a:endParaRPr lang="en-US" sz="23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effectLst/>
              </a:rPr>
              <a:t>Emails</a:t>
            </a:r>
            <a:endParaRPr lang="en-US" dirty="0"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14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0" lvl="1" indent="-256032">
              <a:lnSpc>
                <a:spcPct val="150000"/>
              </a:lnSpc>
              <a:spcBef>
                <a:spcPts val="0"/>
              </a:spcBef>
              <a:buSzPct val="68000"/>
              <a:buFont typeface="Wingdings 3"/>
              <a:buChar char=""/>
            </a:pPr>
            <a:r>
              <a:rPr lang="en-US" sz="2400" dirty="0"/>
              <a:t>Preliminary </a:t>
            </a:r>
            <a:r>
              <a:rPr lang="en-US" sz="2400" dirty="0" smtClean="0"/>
              <a:t>drafts</a:t>
            </a:r>
          </a:p>
          <a:p>
            <a:pPr marL="365760" lvl="1" indent="-256032">
              <a:lnSpc>
                <a:spcPct val="150000"/>
              </a:lnSpc>
              <a:spcBef>
                <a:spcPts val="0"/>
              </a:spcBef>
              <a:buSzPct val="68000"/>
              <a:buFont typeface="Wingdings 3"/>
              <a:buChar char=""/>
            </a:pPr>
            <a:r>
              <a:rPr lang="en-US" sz="2400" dirty="0" smtClean="0"/>
              <a:t>Routine </a:t>
            </a:r>
            <a:r>
              <a:rPr lang="en-US" sz="2400" dirty="0"/>
              <a:t>replies/requests for </a:t>
            </a:r>
            <a:r>
              <a:rPr lang="en-US" sz="2400" dirty="0" smtClean="0"/>
              <a:t>information</a:t>
            </a:r>
          </a:p>
          <a:p>
            <a:pPr marL="365760" lvl="1" indent="-256032">
              <a:lnSpc>
                <a:spcPct val="150000"/>
              </a:lnSpc>
              <a:spcBef>
                <a:spcPts val="0"/>
              </a:spcBef>
              <a:buSzPct val="68000"/>
              <a:buFont typeface="Wingdings 3"/>
              <a:buChar char=""/>
            </a:pPr>
            <a:r>
              <a:rPr lang="en-US" sz="2400" dirty="0" smtClean="0"/>
              <a:t>Emails </a:t>
            </a:r>
            <a:r>
              <a:rPr lang="en-US" sz="2400" dirty="0"/>
              <a:t>sent as reference or for informational </a:t>
            </a:r>
            <a:r>
              <a:rPr lang="en-US" sz="2400" dirty="0" smtClean="0"/>
              <a:t>distribution*</a:t>
            </a:r>
          </a:p>
          <a:p>
            <a:pPr marL="365760" lvl="1" indent="-256032">
              <a:lnSpc>
                <a:spcPct val="150000"/>
              </a:lnSpc>
              <a:spcBef>
                <a:spcPts val="0"/>
              </a:spcBef>
              <a:buSzPct val="68000"/>
              <a:buFont typeface="Wingdings 3"/>
              <a:buChar char=""/>
            </a:pPr>
            <a:r>
              <a:rPr lang="en-US" sz="2400" dirty="0" smtClean="0"/>
              <a:t>Emails </a:t>
            </a:r>
            <a:r>
              <a:rPr lang="en-US" sz="2400" dirty="0"/>
              <a:t>used to </a:t>
            </a:r>
            <a:r>
              <a:rPr lang="en-US" sz="2400" dirty="0" smtClean="0"/>
              <a:t>schedule meetings</a:t>
            </a:r>
          </a:p>
          <a:p>
            <a:pPr marL="365760" lvl="1" indent="-256032">
              <a:lnSpc>
                <a:spcPct val="150000"/>
              </a:lnSpc>
              <a:spcBef>
                <a:spcPts val="0"/>
              </a:spcBef>
              <a:buSzPct val="68000"/>
              <a:buFont typeface="Wingdings 3"/>
              <a:buChar char=""/>
            </a:pPr>
            <a:r>
              <a:rPr lang="en-US" sz="2400" dirty="0" smtClean="0"/>
              <a:t>Announcements*</a:t>
            </a:r>
            <a:r>
              <a:rPr lang="en-US" sz="2400" dirty="0"/>
              <a:t> </a:t>
            </a:r>
            <a:endParaRPr lang="en-US" sz="2400" dirty="0" smtClean="0"/>
          </a:p>
          <a:p>
            <a:pPr marL="365760" lvl="1" indent="-256032">
              <a:lnSpc>
                <a:spcPct val="150000"/>
              </a:lnSpc>
              <a:spcBef>
                <a:spcPts val="0"/>
              </a:spcBef>
              <a:buSzPct val="68000"/>
              <a:buFont typeface="Wingdings 3"/>
              <a:buChar char=""/>
            </a:pPr>
            <a:r>
              <a:rPr lang="en-US" sz="2400" dirty="0" smtClean="0"/>
              <a:t>Acknowledgements</a:t>
            </a:r>
          </a:p>
          <a:p>
            <a:pPr marL="109728" lvl="1" indent="0">
              <a:lnSpc>
                <a:spcPct val="150000"/>
              </a:lnSpc>
              <a:spcBef>
                <a:spcPts val="0"/>
              </a:spcBef>
              <a:buSzPct val="68000"/>
              <a:buNone/>
            </a:pPr>
            <a:r>
              <a:rPr lang="en-US" sz="2000" i="1" dirty="0" smtClean="0"/>
              <a:t>*assuming this information is documented elsewhere</a:t>
            </a:r>
            <a:endParaRPr lang="en-US" sz="2000" i="1" dirty="0"/>
          </a:p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endParaRPr lang="en-US" sz="24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effectLst/>
              </a:rPr>
              <a:t>Emails You Can Delete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01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219200"/>
            <a:ext cx="8382000" cy="4876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200" dirty="0" smtClean="0"/>
              <a:t>Consult the Appendix to the Records Retention and Archival Policy and Common Records Guidelines. Also consider your office’s needs in retaining emails for reference as you prepare a retention schedule.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200" dirty="0" smtClean="0"/>
              <a:t>Email records might include:</a:t>
            </a:r>
          </a:p>
          <a:p>
            <a:pPr lvl="1"/>
            <a:r>
              <a:rPr lang="en-US" sz="1900" dirty="0" smtClean="0"/>
              <a:t>Policy </a:t>
            </a:r>
            <a:r>
              <a:rPr lang="en-US" sz="1900" dirty="0"/>
              <a:t>and procedure directives</a:t>
            </a:r>
          </a:p>
          <a:p>
            <a:pPr lvl="1"/>
            <a:r>
              <a:rPr lang="en-US" sz="1900" dirty="0" smtClean="0"/>
              <a:t>Instruction </a:t>
            </a:r>
            <a:r>
              <a:rPr lang="en-US" sz="1900" dirty="0"/>
              <a:t>regarding the implementation of substantive decisions regarding matters of University </a:t>
            </a:r>
            <a:r>
              <a:rPr lang="en-US" sz="1900" dirty="0" smtClean="0"/>
              <a:t>business</a:t>
            </a:r>
            <a:endParaRPr lang="en-US" sz="1900" dirty="0"/>
          </a:p>
          <a:p>
            <a:pPr lvl="1"/>
            <a:r>
              <a:rPr lang="en-US" sz="1900" dirty="0"/>
              <a:t>Legal or audit issues</a:t>
            </a:r>
          </a:p>
          <a:p>
            <a:pPr lvl="1"/>
            <a:r>
              <a:rPr lang="en-US" sz="1900" dirty="0"/>
              <a:t>Approvals for purchases or other actions to be taken</a:t>
            </a:r>
          </a:p>
          <a:p>
            <a:pPr lvl="1"/>
            <a:r>
              <a:rPr lang="en-US" sz="1900" dirty="0"/>
              <a:t>Final reports or recommendations</a:t>
            </a:r>
          </a:p>
          <a:p>
            <a:pPr lvl="1"/>
            <a:r>
              <a:rPr lang="en-US" sz="1900" dirty="0" smtClean="0"/>
              <a:t>Receipts </a:t>
            </a:r>
            <a:r>
              <a:rPr lang="en-US" sz="1900" dirty="0"/>
              <a:t>for purchases made electronically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effectLst/>
              </a:rPr>
              <a:t>Email You Must Keep</a:t>
            </a:r>
            <a:endParaRPr lang="en-US" dirty="0"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69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How to keep email</a:t>
            </a:r>
          </a:p>
          <a:p>
            <a:pPr marL="708660" lvl="1" indent="-256032">
              <a:lnSpc>
                <a:spcPct val="150000"/>
              </a:lnSpc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US" sz="2700" dirty="0"/>
              <a:t>Retain electronically (preferred): </a:t>
            </a:r>
            <a:r>
              <a:rPr lang="en-US" sz="2700" dirty="0" smtClean="0"/>
              <a:t>Use Outlook’s Archive feature to save emails </a:t>
            </a:r>
            <a:r>
              <a:rPr lang="en-US" sz="2700" dirty="0"/>
              <a:t>in local </a:t>
            </a:r>
            <a:r>
              <a:rPr lang="en-US" sz="2700" dirty="0" smtClean="0"/>
              <a:t>digital folders and </a:t>
            </a:r>
            <a:r>
              <a:rPr lang="en-US" sz="2700" dirty="0"/>
              <a:t>retain </a:t>
            </a:r>
            <a:r>
              <a:rPr lang="en-US" sz="2700" dirty="0" err="1"/>
              <a:t>searchability</a:t>
            </a:r>
            <a:r>
              <a:rPr lang="en-US" sz="2700" dirty="0"/>
              <a:t>. The employee is responsible for ensuring that the email remains </a:t>
            </a:r>
            <a:r>
              <a:rPr lang="en-US" sz="2700" dirty="0" smtClean="0"/>
              <a:t>accessible (for all who need it) </a:t>
            </a:r>
            <a:r>
              <a:rPr lang="en-US" sz="2700" dirty="0"/>
              <a:t>for the full retention period and that it is backed up.</a:t>
            </a:r>
          </a:p>
          <a:p>
            <a:pPr marL="708660" lvl="1" indent="-256032">
              <a:lnSpc>
                <a:spcPct val="150000"/>
              </a:lnSpc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US" sz="2700" dirty="0"/>
              <a:t>Print and file: Lose keyword search capability and ability to use links, possible loss of attachments or understanding of back-and-forth </a:t>
            </a:r>
            <a:r>
              <a:rPr lang="en-US" sz="2700" dirty="0" smtClean="0"/>
              <a:t>dialogue; can promote sharing with colleagues as necessary</a:t>
            </a:r>
            <a:endParaRPr lang="en-US" sz="2700" dirty="0"/>
          </a:p>
          <a:p>
            <a:pPr marL="708660" lvl="1" indent="-256032">
              <a:lnSpc>
                <a:spcPct val="150000"/>
              </a:lnSpc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US" sz="2700" dirty="0"/>
              <a:t>Consult with the University Archivist if you believe your office has emails that belong with the office’s records in the Baylor University Archives</a:t>
            </a:r>
          </a:p>
          <a:p>
            <a:pPr marL="109728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effectLst/>
              </a:rPr>
              <a:t>Email</a:t>
            </a:r>
            <a:endParaRPr lang="en-US" dirty="0"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87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Website </a:t>
            </a:r>
            <a:r>
              <a:rPr lang="en-US" dirty="0"/>
              <a:t>- </a:t>
            </a:r>
            <a:r>
              <a:rPr lang="en-US" dirty="0">
                <a:hlinkClick r:id="rId3"/>
              </a:rPr>
              <a:t>http://www.baylor.edu/ia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Training Sessions (Dates TBD)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Internal Audit &amp; Management Analysis</a:t>
            </a:r>
          </a:p>
          <a:p>
            <a:pPr lvl="1"/>
            <a:r>
              <a:rPr lang="en-US" dirty="0" smtClean="0"/>
              <a:t>710-3867</a:t>
            </a:r>
          </a:p>
          <a:p>
            <a:pPr lvl="1"/>
            <a:r>
              <a:rPr lang="en-US" dirty="0" smtClean="0">
                <a:hlinkClick r:id="rId4"/>
              </a:rPr>
              <a:t>Juan_Alejandro@Baylor.edu</a:t>
            </a:r>
            <a:endParaRPr lang="en-US" dirty="0" smtClean="0"/>
          </a:p>
          <a:p>
            <a:pPr marL="393192" lvl="1" indent="0">
              <a:buNone/>
            </a:pPr>
            <a:endParaRPr lang="en-US" dirty="0" smtClean="0"/>
          </a:p>
          <a:p>
            <a:pPr marL="393192" lvl="1" indent="0">
              <a:buNone/>
            </a:pPr>
            <a:endParaRPr lang="en-US" dirty="0" smtClean="0"/>
          </a:p>
          <a:p>
            <a:pPr marL="393192" lvl="1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>
                <a:effectLst/>
              </a:rPr>
              <a:t>Policy Website and other Sources for Support</a:t>
            </a:r>
            <a:endParaRPr lang="en-US" sz="3600" dirty="0"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6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371600"/>
            <a:ext cx="8305800" cy="4788091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400" dirty="0" smtClean="0"/>
              <a:t>Keep </a:t>
            </a:r>
            <a:r>
              <a:rPr lang="en-US" sz="2400" dirty="0" smtClean="0">
                <a:solidFill>
                  <a:schemeClr val="tx2"/>
                </a:solidFill>
              </a:rPr>
              <a:t>a record</a:t>
            </a:r>
            <a:r>
              <a:rPr lang="en-US" sz="2400" dirty="0" smtClean="0"/>
              <a:t> </a:t>
            </a:r>
            <a:r>
              <a:rPr lang="en-US" sz="2400" dirty="0"/>
              <a:t>of all </a:t>
            </a:r>
            <a:r>
              <a:rPr lang="en-US" sz="2400" dirty="0" smtClean="0"/>
              <a:t>your hardware </a:t>
            </a:r>
            <a:r>
              <a:rPr lang="en-US" sz="2400" dirty="0"/>
              <a:t>&amp; </a:t>
            </a:r>
            <a:r>
              <a:rPr lang="en-US" sz="2400" dirty="0" smtClean="0"/>
              <a:t>software (so you know how to access old file formats and such)</a:t>
            </a:r>
            <a:endParaRPr lang="en-US" sz="2400" dirty="0"/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Ø"/>
            </a:pPr>
            <a:endParaRPr lang="en-US" sz="2400" dirty="0"/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tx2"/>
                </a:solidFill>
              </a:rPr>
              <a:t>Keep your records retention schedule current</a:t>
            </a:r>
            <a:endParaRPr lang="en-US" sz="2400" dirty="0"/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Ø"/>
            </a:pPr>
            <a:endParaRPr lang="en-US" sz="2400" dirty="0"/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400" dirty="0"/>
              <a:t>Be aware of electronic “</a:t>
            </a:r>
            <a:r>
              <a:rPr lang="en-US" sz="2400" dirty="0">
                <a:solidFill>
                  <a:schemeClr val="tx2"/>
                </a:solidFill>
              </a:rPr>
              <a:t>footprints</a:t>
            </a:r>
            <a:r>
              <a:rPr lang="en-US" sz="2400" dirty="0"/>
              <a:t>” – delete does not always mean </a:t>
            </a:r>
            <a:r>
              <a:rPr lang="en-US" sz="2400" dirty="0" smtClean="0"/>
              <a:t>delete (contact ITS for guidance)</a:t>
            </a:r>
            <a:endParaRPr lang="en-US" sz="2400" dirty="0"/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Ø"/>
            </a:pPr>
            <a:endParaRPr lang="en-US" sz="2400" dirty="0"/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400" dirty="0" smtClean="0"/>
              <a:t>Stop any </a:t>
            </a:r>
            <a:r>
              <a:rPr lang="en-US" sz="2400" dirty="0"/>
              <a:t>document </a:t>
            </a:r>
            <a:r>
              <a:rPr lang="en-US" sz="2400" dirty="0" smtClean="0"/>
              <a:t>destruction on receiving </a:t>
            </a:r>
            <a:r>
              <a:rPr lang="en-US" sz="2400" dirty="0" smtClean="0">
                <a:solidFill>
                  <a:schemeClr val="tx2"/>
                </a:solidFill>
              </a:rPr>
              <a:t>notice </a:t>
            </a:r>
            <a:r>
              <a:rPr lang="en-US" sz="2400" dirty="0">
                <a:solidFill>
                  <a:schemeClr val="tx2"/>
                </a:solidFill>
              </a:rPr>
              <a:t>of </a:t>
            </a:r>
            <a:r>
              <a:rPr lang="en-US" sz="2400" dirty="0" smtClean="0">
                <a:solidFill>
                  <a:schemeClr val="tx2"/>
                </a:solidFill>
              </a:rPr>
              <a:t>any legal/audit action</a:t>
            </a:r>
            <a:endParaRPr lang="en-US" sz="2400" dirty="0">
              <a:solidFill>
                <a:schemeClr val="tx2"/>
              </a:solidFill>
            </a:endParaRP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effectLst/>
              </a:rPr>
              <a:t>Tips to help you</a:t>
            </a:r>
            <a:endParaRPr lang="en-US" dirty="0"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0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Implementation deadline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Sources for assistance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Internal Audits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effectLst/>
              </a:rPr>
              <a:t>Next Steps</a:t>
            </a:r>
            <a:endParaRPr lang="en-US" dirty="0"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86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534</TotalTime>
  <Words>782</Words>
  <Application>Microsoft Office PowerPoint</Application>
  <PresentationFormat>On-screen Show (4:3)</PresentationFormat>
  <Paragraphs>121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Concourse</vt:lpstr>
      <vt:lpstr>Records Retention and Archival Policy  (BU-PP 038)</vt:lpstr>
      <vt:lpstr>Agenda </vt:lpstr>
      <vt:lpstr>Background on the Policy</vt:lpstr>
      <vt:lpstr>Policy Roll-out Process</vt:lpstr>
      <vt:lpstr>Records Management Self-Assessment  </vt:lpstr>
      <vt:lpstr>What records do you have?</vt:lpstr>
      <vt:lpstr>Where are the records located?</vt:lpstr>
      <vt:lpstr>What records do you have to keep? </vt:lpstr>
      <vt:lpstr>How do digital records factor in to this?</vt:lpstr>
      <vt:lpstr>Emails</vt:lpstr>
      <vt:lpstr>Emails You Can Delete</vt:lpstr>
      <vt:lpstr>Email You Must Keep</vt:lpstr>
      <vt:lpstr>Email</vt:lpstr>
      <vt:lpstr>Policy Website and other Sources for Support</vt:lpstr>
      <vt:lpstr>Tips to help you</vt:lpstr>
      <vt:lpstr>Next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Records Retention and Archival Policy (BU-PP 038)</dc:title>
  <dc:creator>Alejandro, Juan</dc:creator>
  <cp:lastModifiedBy>Alejandro, Juan</cp:lastModifiedBy>
  <cp:revision>35</cp:revision>
  <cp:lastPrinted>2013-01-03T20:32:48Z</cp:lastPrinted>
  <dcterms:created xsi:type="dcterms:W3CDTF">2012-12-17T15:44:51Z</dcterms:created>
  <dcterms:modified xsi:type="dcterms:W3CDTF">2013-01-04T17:11:19Z</dcterms:modified>
</cp:coreProperties>
</file>