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9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5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6EA4A-44ED-4CA8-95CC-8CCDA023194B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9201B-0852-476E-B061-43F7D71C8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31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Def. specifically relating to CROs providing clinical-trial</a:t>
            </a:r>
            <a:r>
              <a:rPr lang="en-US" baseline="0" dirty="0" smtClean="0"/>
              <a:t> services.</a:t>
            </a:r>
          </a:p>
          <a:p>
            <a:r>
              <a:rPr lang="en-US" baseline="0" dirty="0" smtClean="0"/>
              <a:t>Not all CROs work on clinical trials.</a:t>
            </a:r>
          </a:p>
          <a:p>
            <a:r>
              <a:rPr lang="en-US" baseline="0" dirty="0" smtClean="0"/>
              <a:t>Perform analysis the sponsor is unable to, due to blinding </a:t>
            </a:r>
            <a:r>
              <a:rPr lang="en-US" baseline="0" dirty="0" smtClean="0">
                <a:sym typeface="Wingdings" pitchFamily="2" charset="2"/>
              </a:rPr>
              <a:t> CROs are essential.</a:t>
            </a:r>
          </a:p>
          <a:p>
            <a:r>
              <a:rPr lang="en-US" baseline="0" dirty="0" smtClean="0">
                <a:sym typeface="Wingdings" pitchFamily="2" charset="2"/>
              </a:rPr>
              <a:t>“Clinical research organization”.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9201B-0852-476E-B061-43F7D71C82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042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Plavix - $15/month,</a:t>
            </a:r>
            <a:r>
              <a:rPr lang="en-US" baseline="0" dirty="0" smtClean="0"/>
              <a:t> versus non-Generic - $250-$800/month</a:t>
            </a:r>
          </a:p>
          <a:p>
            <a:r>
              <a:rPr lang="en-US" baseline="0" dirty="0" smtClean="0"/>
              <a:t>Chromosomal marker for how it is metabolized (too slow, too fast?)</a:t>
            </a:r>
          </a:p>
          <a:p>
            <a:r>
              <a:rPr lang="en-US" baseline="0" dirty="0" smtClean="0"/>
              <a:t>Cost effectiveness of screening procedure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9201B-0852-476E-B061-43F7D71C82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90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Stop for:</a:t>
            </a:r>
            <a:r>
              <a:rPr lang="en-US" baseline="0" dirty="0" smtClean="0"/>
              <a:t> efficacy, lack of efficacy, futility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9201B-0852-476E-B061-43F7D71C82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36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804-FBDC-4BEF-A7E4-0AA6D045635A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1824-9011-4474-838F-14CE97F57C2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804-FBDC-4BEF-A7E4-0AA6D045635A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1824-9011-4474-838F-14CE97F5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804-FBDC-4BEF-A7E4-0AA6D045635A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1824-9011-4474-838F-14CE97F57C2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804-FBDC-4BEF-A7E4-0AA6D045635A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1824-9011-4474-838F-14CE97F5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804-FBDC-4BEF-A7E4-0AA6D045635A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1824-9011-4474-838F-14CE97F5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804-FBDC-4BEF-A7E4-0AA6D045635A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1824-9011-4474-838F-14CE97F5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804-FBDC-4BEF-A7E4-0AA6D045635A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1824-9011-4474-838F-14CE97F5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804-FBDC-4BEF-A7E4-0AA6D045635A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1824-9011-4474-838F-14CE97F5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804-FBDC-4BEF-A7E4-0AA6D045635A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0901824-9011-4474-838F-14CE97F57C2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804-FBDC-4BEF-A7E4-0AA6D045635A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1824-9011-4474-838F-14CE97F5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804-FBDC-4BEF-A7E4-0AA6D045635A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1824-9011-4474-838F-14CE97F5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731804-FBDC-4BEF-A7E4-0AA6D045635A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0901824-9011-4474-838F-14CE97F57C2D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Contract Research Organizations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Forrest Williamson</a:t>
            </a:r>
          </a:p>
          <a:p>
            <a:r>
              <a:rPr lang="en-US" dirty="0" smtClean="0"/>
              <a:t>Baylor University</a:t>
            </a:r>
          </a:p>
          <a:p>
            <a:r>
              <a:rPr lang="en-US" dirty="0" smtClean="0"/>
              <a:t>Fall 2012 Colloquium Series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833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CROs: What are they and what do they do?</a:t>
            </a:r>
          </a:p>
          <a:p>
            <a:r>
              <a:rPr lang="en-US" dirty="0" smtClean="0"/>
              <a:t>CROs and Pharmaceutical Companies</a:t>
            </a:r>
          </a:p>
          <a:p>
            <a:pPr lvl="1"/>
            <a:r>
              <a:rPr lang="en-US" dirty="0" smtClean="0"/>
              <a:t>Independent Statistical Consulting</a:t>
            </a:r>
          </a:p>
          <a:p>
            <a:pPr lvl="1"/>
            <a:r>
              <a:rPr lang="en-US" dirty="0" smtClean="0"/>
              <a:t>Data Monitoring Committees (DMCs)</a:t>
            </a:r>
          </a:p>
          <a:p>
            <a:r>
              <a:rPr lang="en-US" dirty="0" smtClean="0"/>
              <a:t>Job Opportunities</a:t>
            </a:r>
          </a:p>
          <a:p>
            <a:r>
              <a:rPr lang="en-US" dirty="0" smtClean="0"/>
              <a:t>What did I do? (…no, really!)</a:t>
            </a:r>
          </a:p>
          <a:p>
            <a:r>
              <a:rPr lang="en-US" dirty="0" smtClean="0"/>
              <a:t>FDA</a:t>
            </a:r>
          </a:p>
        </p:txBody>
      </p:sp>
    </p:spTree>
    <p:extLst>
      <p:ext uri="{BB962C8B-B14F-4D97-AF65-F5344CB8AC3E}">
        <p14:creationId xmlns:p14="http://schemas.microsoft.com/office/powerpoint/2010/main" val="4036718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391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CROs: What are they and what do they do?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984" y="1524000"/>
            <a:ext cx="6448425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92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Contract Research Organization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“A </a:t>
            </a:r>
            <a:r>
              <a:rPr lang="en-US" dirty="0"/>
              <a:t>person or an organization (commercial, academic, or other) contracted by the sponsor to perform one or more of a sponsor's trial-related duties and functions</a:t>
            </a:r>
            <a:r>
              <a:rPr lang="en-US" dirty="0" smtClean="0"/>
              <a:t>.“ ICH-GCP </a:t>
            </a:r>
            <a:r>
              <a:rPr lang="en-US" dirty="0"/>
              <a:t>(E6 1.20)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592" y="0"/>
            <a:ext cx="1764408" cy="141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529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CROs and Pharmaceutical Companies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823369"/>
            <a:ext cx="3810000" cy="2628900"/>
          </a:xfrm>
        </p:spPr>
      </p:pic>
    </p:spTree>
    <p:extLst>
      <p:ext uri="{BB962C8B-B14F-4D97-AF65-F5344CB8AC3E}">
        <p14:creationId xmlns:p14="http://schemas.microsoft.com/office/powerpoint/2010/main" val="346161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Consulting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419600" cy="4434840"/>
          </a:xfrm>
        </p:spPr>
        <p:txBody>
          <a:bodyPr/>
          <a:lstStyle/>
          <a:p>
            <a:r>
              <a:rPr lang="en-US" dirty="0" smtClean="0"/>
              <a:t>$20 billion / year</a:t>
            </a:r>
          </a:p>
          <a:p>
            <a:r>
              <a:rPr lang="en-US" dirty="0" smtClean="0"/>
              <a:t>Smaller </a:t>
            </a:r>
            <a:r>
              <a:rPr lang="en-US" dirty="0" err="1" smtClean="0"/>
              <a:t>pharma</a:t>
            </a:r>
            <a:r>
              <a:rPr lang="en-US" dirty="0" smtClean="0"/>
              <a:t> companies</a:t>
            </a:r>
          </a:p>
          <a:p>
            <a:pPr lvl="1"/>
            <a:r>
              <a:rPr lang="en-US" dirty="0" smtClean="0"/>
              <a:t>Study Design &amp; Power</a:t>
            </a:r>
          </a:p>
          <a:p>
            <a:pPr lvl="1"/>
            <a:r>
              <a:rPr lang="en-US" dirty="0" smtClean="0"/>
              <a:t>Interim &amp; Final Analyses</a:t>
            </a:r>
          </a:p>
          <a:p>
            <a:r>
              <a:rPr lang="en-US" dirty="0"/>
              <a:t>Larger </a:t>
            </a:r>
            <a:r>
              <a:rPr lang="en-US" dirty="0" err="1" smtClean="0"/>
              <a:t>pharma</a:t>
            </a:r>
            <a:r>
              <a:rPr lang="en-US" dirty="0" smtClean="0"/>
              <a:t> companies</a:t>
            </a:r>
            <a:endParaRPr lang="en-US" dirty="0"/>
          </a:p>
          <a:p>
            <a:pPr lvl="1"/>
            <a:r>
              <a:rPr lang="en-US" dirty="0"/>
              <a:t>Interim Analysis</a:t>
            </a:r>
          </a:p>
          <a:p>
            <a:r>
              <a:rPr lang="en-US" dirty="0" smtClean="0"/>
              <a:t>Randomization codes</a:t>
            </a:r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118519"/>
            <a:ext cx="4038600" cy="4038600"/>
          </a:xfrm>
        </p:spPr>
      </p:pic>
      <p:pic>
        <p:nvPicPr>
          <p:cNvPr id="5" name="Content Placeholder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394" y="0"/>
            <a:ext cx="1506606" cy="103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68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DMCs / DSMBs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Data Monitoring Committee / Data Safety Monitoring Board</a:t>
            </a:r>
          </a:p>
          <a:p>
            <a:r>
              <a:rPr lang="en-US" dirty="0" smtClean="0"/>
              <a:t>Members</a:t>
            </a:r>
          </a:p>
          <a:p>
            <a:pPr lvl="1"/>
            <a:r>
              <a:rPr lang="en-US" dirty="0" smtClean="0"/>
              <a:t>1 DMC chair</a:t>
            </a:r>
          </a:p>
          <a:p>
            <a:pPr lvl="1"/>
            <a:r>
              <a:rPr lang="en-US" dirty="0" smtClean="0"/>
              <a:t>3-4 physicians/ </a:t>
            </a:r>
            <a:r>
              <a:rPr lang="en-US" dirty="0" err="1" smtClean="0"/>
              <a:t>clinitians</a:t>
            </a:r>
            <a:endParaRPr lang="en-US" dirty="0" smtClean="0"/>
          </a:p>
          <a:p>
            <a:pPr lvl="1"/>
            <a:r>
              <a:rPr lang="en-US" dirty="0" smtClean="0"/>
              <a:t>1-2 statisticians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672785"/>
            <a:ext cx="2971800" cy="4471458"/>
          </a:xfrm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394" y="0"/>
            <a:ext cx="1506606" cy="103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0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DMC Open Sessions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07011"/>
            <a:ext cx="4038600" cy="226161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Sponsor allowed to participate</a:t>
            </a:r>
          </a:p>
          <a:p>
            <a:pPr lvl="1"/>
            <a:r>
              <a:rPr lang="en-US" dirty="0"/>
              <a:t>Updates on enrollment and study status</a:t>
            </a:r>
          </a:p>
          <a:p>
            <a:pPr lvl="1"/>
            <a:r>
              <a:rPr lang="en-US" dirty="0"/>
              <a:t>Explain interesting medical events </a:t>
            </a:r>
          </a:p>
          <a:p>
            <a:pPr lvl="1"/>
            <a:r>
              <a:rPr lang="en-US" dirty="0"/>
              <a:t>Justify statistical methods chosen</a:t>
            </a:r>
          </a:p>
          <a:p>
            <a:r>
              <a:rPr lang="en-US" dirty="0"/>
              <a:t>Look at all enrolled </a:t>
            </a:r>
            <a:r>
              <a:rPr lang="en-US" dirty="0" smtClean="0"/>
              <a:t>patients</a:t>
            </a:r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394" y="0"/>
            <a:ext cx="1506606" cy="103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59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DMC Closed Sessions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Sponsor kicked out!</a:t>
            </a:r>
          </a:p>
          <a:p>
            <a:r>
              <a:rPr lang="en-US" dirty="0" smtClean="0"/>
              <a:t>Information given per treatment arm</a:t>
            </a:r>
          </a:p>
          <a:p>
            <a:r>
              <a:rPr lang="en-US" dirty="0" smtClean="0"/>
              <a:t>DMC members look for unusual events, differences between treatment arms</a:t>
            </a:r>
          </a:p>
          <a:p>
            <a:r>
              <a:rPr lang="en-US" dirty="0" smtClean="0"/>
              <a:t>Must make a suggestion to the sponsor to continue/ discontinue the study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0" y="3099594"/>
            <a:ext cx="3619500" cy="2076450"/>
          </a:xfrm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394" y="0"/>
            <a:ext cx="1506606" cy="103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04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DMC Report – closed version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373" y="1935163"/>
            <a:ext cx="5685253" cy="4389437"/>
          </a:xfrm>
        </p:spPr>
      </p:pic>
      <p:pic>
        <p:nvPicPr>
          <p:cNvPr id="5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394" y="0"/>
            <a:ext cx="1506606" cy="103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9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Opportunities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828800"/>
            <a:ext cx="6344728" cy="4903947"/>
          </a:xfrm>
        </p:spPr>
      </p:pic>
    </p:spTree>
    <p:extLst>
      <p:ext uri="{BB962C8B-B14F-4D97-AF65-F5344CB8AC3E}">
        <p14:creationId xmlns:p14="http://schemas.microsoft.com/office/powerpoint/2010/main" val="406100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(Bio)statistician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Clinical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Non-Clinical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Study Management</a:t>
            </a:r>
          </a:p>
          <a:p>
            <a:r>
              <a:rPr lang="en-US" dirty="0"/>
              <a:t>Training programmers</a:t>
            </a:r>
          </a:p>
          <a:p>
            <a:r>
              <a:rPr lang="en-US" dirty="0"/>
              <a:t>Data </a:t>
            </a:r>
            <a:r>
              <a:rPr lang="en-US" dirty="0" smtClean="0"/>
              <a:t>enhancement</a:t>
            </a:r>
            <a:endParaRPr lang="en-US" dirty="0"/>
          </a:p>
          <a:p>
            <a:r>
              <a:rPr lang="en-US" dirty="0"/>
              <a:t>Emergency unblinding</a:t>
            </a:r>
          </a:p>
          <a:p>
            <a:r>
              <a:rPr lang="en-US" dirty="0"/>
              <a:t>Hosting DMCs</a:t>
            </a:r>
          </a:p>
          <a:p>
            <a:endParaRPr lang="en-US" dirty="0" smtClean="0"/>
          </a:p>
          <a:p>
            <a:pPr lvl="1"/>
            <a:endParaRPr lang="en-US" dirty="0"/>
          </a:p>
          <a:p>
            <a:pPr marL="393192" lvl="1" indent="0">
              <a:buNone/>
            </a:pPr>
            <a:endParaRPr lang="en-US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Modeling &amp; Inference</a:t>
            </a:r>
          </a:p>
          <a:p>
            <a:r>
              <a:rPr lang="en-US" dirty="0" smtClean="0"/>
              <a:t>Design</a:t>
            </a:r>
          </a:p>
          <a:p>
            <a:r>
              <a:rPr lang="en-US" dirty="0" smtClean="0"/>
              <a:t>Research</a:t>
            </a:r>
          </a:p>
          <a:p>
            <a:r>
              <a:rPr lang="en-US" dirty="0" smtClean="0"/>
              <a:t>Outside training</a:t>
            </a:r>
          </a:p>
          <a:p>
            <a:r>
              <a:rPr lang="en-US" dirty="0" smtClean="0"/>
              <a:t>Simulations</a:t>
            </a:r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928" y="0"/>
            <a:ext cx="1580072" cy="122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9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Programmer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Creating analysis datasets</a:t>
            </a:r>
          </a:p>
          <a:p>
            <a:r>
              <a:rPr lang="en-US" dirty="0" smtClean="0"/>
              <a:t>Programming DMC report elements (TLFs)</a:t>
            </a:r>
          </a:p>
          <a:p>
            <a:r>
              <a:rPr lang="en-US" dirty="0" smtClean="0"/>
              <a:t>Performing statistical tests</a:t>
            </a:r>
          </a:p>
          <a:p>
            <a:r>
              <a:rPr lang="en-US" dirty="0" smtClean="0"/>
              <a:t>SAS  </a:t>
            </a:r>
            <a:r>
              <a:rPr lang="en-US" dirty="0" smtClean="0">
                <a:sym typeface="Wingdings" pitchFamily="2" charset="2"/>
              </a:rPr>
              <a:t>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262" y="1828800"/>
            <a:ext cx="3966338" cy="4884473"/>
          </a:xfr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928" y="0"/>
            <a:ext cx="1580072" cy="122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5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I do?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944848"/>
            <a:ext cx="5638800" cy="4370068"/>
          </a:xfrm>
        </p:spPr>
      </p:pic>
    </p:spTree>
    <p:extLst>
      <p:ext uri="{BB962C8B-B14F-4D97-AF65-F5344CB8AC3E}">
        <p14:creationId xmlns:p14="http://schemas.microsoft.com/office/powerpoint/2010/main" val="49569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Quality control on DMC report elements</a:t>
            </a:r>
          </a:p>
          <a:p>
            <a:r>
              <a:rPr lang="en-US" dirty="0" smtClean="0"/>
              <a:t>Check programmer’s results with independent code</a:t>
            </a:r>
          </a:p>
          <a:p>
            <a:r>
              <a:rPr lang="en-US" dirty="0" smtClean="0"/>
              <a:t>Organize final reports</a:t>
            </a:r>
          </a:p>
          <a:p>
            <a:r>
              <a:rPr lang="en-US" dirty="0" smtClean="0"/>
              <a:t>Buffer between statisticians and programmers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602" y="1920875"/>
            <a:ext cx="2931795" cy="4433888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0"/>
            <a:ext cx="1828800" cy="141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00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the heck, FDA?!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645" y="1935163"/>
            <a:ext cx="5878710" cy="4389437"/>
          </a:xfrm>
        </p:spPr>
      </p:pic>
    </p:spTree>
    <p:extLst>
      <p:ext uri="{BB962C8B-B14F-4D97-AF65-F5344CB8AC3E}">
        <p14:creationId xmlns:p14="http://schemas.microsoft.com/office/powerpoint/2010/main" val="91913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FIN</a:t>
            </a:r>
            <a:endParaRPr lang="en-US" dirty="0"/>
          </a:p>
        </p:txBody>
      </p:sp>
      <p:pic>
        <p:nvPicPr>
          <p:cNvPr id="1029" name="Picture 5" descr="C:\Users\Forrest\AppData\Local\Microsoft\Windows\Temporary Internet Files\Content.IE5\NWPP1K5N\MM900283003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828800"/>
            <a:ext cx="41148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0261976">
            <a:off x="5665192" y="4940640"/>
            <a:ext cx="28857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u="sng" dirty="0" smtClean="0"/>
              <a:t>Questions?</a:t>
            </a:r>
            <a:endParaRPr lang="en-US" sz="4000" b="1" i="1" u="sng" dirty="0"/>
          </a:p>
        </p:txBody>
      </p:sp>
    </p:spTree>
    <p:extLst>
      <p:ext uri="{BB962C8B-B14F-4D97-AF65-F5344CB8AC3E}">
        <p14:creationId xmlns:p14="http://schemas.microsoft.com/office/powerpoint/2010/main" val="140275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528</TotalTime>
  <Words>376</Words>
  <Application>Microsoft Office PowerPoint</Application>
  <PresentationFormat>On-screen Show (4:3)</PresentationFormat>
  <Paragraphs>84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Flow</vt:lpstr>
      <vt:lpstr>Contract Research Organizations</vt:lpstr>
      <vt:lpstr>Outline</vt:lpstr>
      <vt:lpstr>CROs: What are they and what do they do?</vt:lpstr>
      <vt:lpstr>CROs</vt:lpstr>
      <vt:lpstr>CROs and Pharmaceutical Companies</vt:lpstr>
      <vt:lpstr>Independent Consulting</vt:lpstr>
      <vt:lpstr>DMCs / DSMBs</vt:lpstr>
      <vt:lpstr>DMC Open Sessions</vt:lpstr>
      <vt:lpstr>DMC Closed Sessions</vt:lpstr>
      <vt:lpstr>DMC Report – closed version</vt:lpstr>
      <vt:lpstr>Job Opportunities</vt:lpstr>
      <vt:lpstr>(Bio)statistician</vt:lpstr>
      <vt:lpstr>Statistical Programmer</vt:lpstr>
      <vt:lpstr>What did I do?</vt:lpstr>
      <vt:lpstr>Tester</vt:lpstr>
      <vt:lpstr>What the heck, FDA?!</vt:lpstr>
      <vt:lpstr>FIN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Axio Research,LLC.</dc:title>
  <dc:creator>Forrest</dc:creator>
  <cp:lastModifiedBy>Forrest</cp:lastModifiedBy>
  <cp:revision>18</cp:revision>
  <dcterms:created xsi:type="dcterms:W3CDTF">2012-08-21T22:13:52Z</dcterms:created>
  <dcterms:modified xsi:type="dcterms:W3CDTF">2012-08-22T07:02:47Z</dcterms:modified>
</cp:coreProperties>
</file>