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Angelica"/>
      <p:regular r:id="rId14"/>
    </p:embeddedFont>
    <p:embeddedFont>
      <p:font typeface="Calibri" pitchFamily="34" charset="0"/>
      <p:regular r:id="rId15"/>
      <p:bold r:id="rId16"/>
      <p:italic r:id="rId17"/>
      <p:boldItalic r:id="rId18"/>
    </p:embeddedFont>
    <p:embeddedFont>
      <p:font typeface="Trebuchet MS" pitchFamily="34" charset="0"/>
      <p:regular r:id="rId19"/>
      <p:bold r:id="rId20"/>
      <p:italic r:id="rId21"/>
      <p:boldItalic r:id="rId22"/>
    </p:embeddedFont>
  </p:embeddedFontLst>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0" y="0"/>
            <a:ext cx="9144000" cy="6400800"/>
            <a:chOff x="0" y="0"/>
            <a:chExt cx="9144000" cy="6400800"/>
          </a:xfrm>
        </p:grpSpPr>
        <p:sp>
          <p:nvSpPr>
            <p:cNvPr id="16" name="Rectangle 15"/>
            <p:cNvSpPr/>
            <p:nvPr/>
          </p:nvSpPr>
          <p:spPr>
            <a:xfrm>
              <a:off x="1828800" y="4572000"/>
              <a:ext cx="68580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10"/>
            <p:cNvGrpSpPr/>
            <p:nvPr/>
          </p:nvGrpSpPr>
          <p:grpSpPr>
            <a:xfrm>
              <a:off x="0" y="0"/>
              <a:ext cx="9144000" cy="6400800"/>
              <a:chOff x="0" y="0"/>
              <a:chExt cx="9144000" cy="6400800"/>
            </a:xfrm>
          </p:grpSpPr>
          <p:sp>
            <p:nvSpPr>
              <p:cNvPr id="15" name="Rectangle 14"/>
              <p:cNvSpPr/>
              <p:nvPr/>
            </p:nvSpPr>
            <p:spPr>
              <a:xfrm>
                <a:off x="0" y="0"/>
                <a:ext cx="1828800" cy="640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0" y="4572000"/>
                <a:ext cx="91440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Rectangle 12"/>
            <p:cNvSpPr/>
            <p:nvPr/>
          </p:nvSpPr>
          <p:spPr>
            <a:xfrm>
              <a:off x="0" y="45720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a:xfrm>
            <a:off x="6934200" y="6553200"/>
            <a:ext cx="1676400" cy="228600"/>
          </a:xfrm>
        </p:spPr>
        <p:txBody>
          <a:bodyPr vert="horz" lIns="91440" tIns="45720" rIns="91440" bIns="45720" rtlCol="0" anchor="t" anchorCtr="0"/>
          <a:lstStyle>
            <a:lvl1pPr marL="0" algn="r" defTabSz="914400" rtl="0" eaLnBrk="1" latinLnBrk="0" hangingPunct="1">
              <a:defRPr sz="900" kern="1200" cap="small" baseline="0">
                <a:solidFill>
                  <a:sysClr val="windowText" lastClr="000000"/>
                </a:solidFill>
                <a:latin typeface="+mj-lt"/>
                <a:ea typeface="+mn-ea"/>
                <a:cs typeface="+mn-cs"/>
              </a:defRPr>
            </a:lvl1pPr>
          </a:lstStyle>
          <a:p>
            <a:fld id="{BAB52A8E-4685-462B-B1CB-780F689173DF}" type="datetimeFigureOut">
              <a:rPr lang="en-US" smtClean="0"/>
              <a:pPr/>
              <a:t>3/2/2012</a:t>
            </a:fld>
            <a:endParaRPr lang="en-US"/>
          </a:p>
        </p:txBody>
      </p:sp>
      <p:sp>
        <p:nvSpPr>
          <p:cNvPr id="5" name="Footer Placeholder 4"/>
          <p:cNvSpPr>
            <a:spLocks noGrp="1"/>
          </p:cNvSpPr>
          <p:nvPr>
            <p:ph type="ftr" sz="quarter" idx="11"/>
          </p:nvPr>
        </p:nvSpPr>
        <p:spPr>
          <a:xfrm>
            <a:off x="1891553" y="6553200"/>
            <a:ext cx="1676400" cy="228600"/>
          </a:xfrm>
        </p:spPr>
        <p:txBody>
          <a:bodyPr anchor="t" anchorCtr="0"/>
          <a:lstStyle>
            <a:lvl1pPr>
              <a:defRPr>
                <a:solidFill>
                  <a:sysClr val="windowText" lastClr="000000"/>
                </a:solidFill>
              </a:defRPr>
            </a:lvl1pPr>
          </a:lstStyle>
          <a:p>
            <a:endParaRPr lang="en-US"/>
          </a:p>
        </p:txBody>
      </p:sp>
      <p:sp>
        <p:nvSpPr>
          <p:cNvPr id="6" name="Slide Number Placeholder 5"/>
          <p:cNvSpPr>
            <a:spLocks noGrp="1"/>
          </p:cNvSpPr>
          <p:nvPr>
            <p:ph type="sldNum" sz="quarter" idx="12"/>
          </p:nvPr>
        </p:nvSpPr>
        <p:spPr>
          <a:xfrm>
            <a:off x="4870076" y="6553200"/>
            <a:ext cx="762000" cy="228600"/>
          </a:xfrm>
          <a:noFill/>
          <a:ln>
            <a:noFill/>
          </a:ln>
          <a:effectLst/>
        </p:spPr>
        <p:txBody>
          <a:bodyPr/>
          <a:lstStyle>
            <a:lvl1pPr algn="ctr">
              <a:defRPr sz="900" kern="1200" cap="small" baseline="0">
                <a:solidFill>
                  <a:sysClr val="windowText" lastClr="000000"/>
                </a:solidFill>
                <a:latin typeface="+mj-lt"/>
                <a:ea typeface="+mn-ea"/>
                <a:cs typeface="+mn-cs"/>
              </a:defRPr>
            </a:lvl1pPr>
          </a:lstStyle>
          <a:p>
            <a:fld id="{69B35570-0138-4A20-9673-6EC00383AE2F}" type="slidenum">
              <a:rPr lang="en-US" smtClean="0"/>
              <a:pPr/>
              <a:t>‹#›</a:t>
            </a:fld>
            <a:endParaRPr lang="en-US"/>
          </a:p>
        </p:txBody>
      </p:sp>
      <p:sp>
        <p:nvSpPr>
          <p:cNvPr id="3" name="Subtitle 2"/>
          <p:cNvSpPr>
            <a:spLocks noGrp="1"/>
          </p:cNvSpPr>
          <p:nvPr>
            <p:ph type="subTitle" idx="1"/>
          </p:nvPr>
        </p:nvSpPr>
        <p:spPr>
          <a:xfrm>
            <a:off x="1905000" y="5867400"/>
            <a:ext cx="6570722" cy="457200"/>
          </a:xfrm>
        </p:spPr>
        <p:txBody>
          <a:bodyPr>
            <a:normAutofit/>
            <a:scene3d>
              <a:camera prst="orthographicFront"/>
              <a:lightRig rig="soft" dir="t">
                <a:rot lat="0" lon="0" rev="10800000"/>
              </a:lightRig>
            </a:scene3d>
            <a:sp3d>
              <a:contourClr>
                <a:srgbClr val="DDDDDD"/>
              </a:contourClr>
            </a:sp3d>
          </a:bodyPr>
          <a:lstStyle>
            <a:lvl1pPr marL="0" indent="0" algn="l">
              <a:spcBef>
                <a:spcPts val="0"/>
              </a:spcBef>
              <a:buNone/>
              <a:defRPr sz="2000">
                <a:solidFill>
                  <a:schemeClr val="tx1">
                    <a:alpha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905000" y="4648200"/>
            <a:ext cx="6553200" cy="1219200"/>
          </a:xfrm>
        </p:spPr>
        <p:txBody>
          <a:bodyPr anchor="b" anchorCtr="0">
            <a:noAutofit/>
          </a:bodyPr>
          <a:lstStyle>
            <a:lvl1pPr algn="l">
              <a:defRPr sz="3600"/>
            </a:lvl1pPr>
          </a:lstStyle>
          <a:p>
            <a:r>
              <a:rPr lang="en-US" smtClean="0"/>
              <a:t>Click to edit Master title style</a:t>
            </a:r>
            <a:endParaRPr/>
          </a:p>
        </p:txBody>
      </p:sp>
    </p:spTree>
  </p:cSld>
  <p:clrMapOvr>
    <a:masterClrMapping/>
  </p:clrMapOvr>
  <p:transition spd="slow"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AB52A8E-4685-462B-B1CB-780F689173DF}" type="datetimeFigureOut">
              <a:rPr lang="en-US" smtClean="0"/>
              <a:pPr/>
              <a:t>3/2/2012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10"/>
          <p:cNvGrpSpPr/>
          <p:nvPr/>
        </p:nvGrpSpPr>
        <p:grpSpPr>
          <a:xfrm>
            <a:off x="0" y="0"/>
            <a:ext cx="9144000" cy="6858000"/>
            <a:chOff x="0" y="0"/>
            <a:chExt cx="9144000" cy="6858000"/>
          </a:xfrm>
        </p:grpSpPr>
        <p:sp>
          <p:nvSpPr>
            <p:cNvPr id="7" name="Rectangle 6"/>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25146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28800" y="2514600"/>
              <a:ext cx="73152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1"/>
          <p:cNvSpPr>
            <a:spLocks noGrp="1"/>
          </p:cNvSpPr>
          <p:nvPr>
            <p:ph type="title"/>
          </p:nvPr>
        </p:nvSpPr>
        <p:spPr>
          <a:xfrm>
            <a:off x="1905000" y="2667000"/>
            <a:ext cx="6629400" cy="1143000"/>
          </a:xfrm>
        </p:spPr>
        <p:txBody>
          <a:bodyPr vert="horz" lIns="91440" tIns="45720" rIns="91440" bIns="45720" rtlCol="0" anchor="b" anchorCtr="0">
            <a:noAutofit/>
          </a:bodyPr>
          <a:lstStyle>
            <a:lvl1pPr algn="l" defTabSz="914400" rtl="0" eaLnBrk="1" latinLnBrk="0" hangingPunct="1">
              <a:spcBef>
                <a:spcPct val="0"/>
              </a:spcBef>
              <a:buNone/>
              <a:defRPr sz="36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52400" y="4495800"/>
            <a:ext cx="1524000" cy="2057400"/>
          </a:xfrm>
        </p:spPr>
        <p:txBody>
          <a:bodyPr vert="horz" lIns="91440" tIns="45720" rIns="91440" bIns="45720" rtlCol="0">
            <a:normAutofit/>
          </a:bodyPr>
          <a:lstStyle>
            <a:lvl1pPr marL="0" indent="0">
              <a:lnSpc>
                <a:spcPct val="200000"/>
              </a:lnSpc>
              <a:buNone/>
              <a:defRPr sz="1600" b="1" kern="1200">
                <a:solidFill>
                  <a:srgbClr val="000000">
                    <a:alpha val="50196"/>
                  </a:srgb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4" name="Date Placeholder 3"/>
          <p:cNvSpPr>
            <a:spLocks noGrp="1"/>
          </p:cNvSpPr>
          <p:nvPr>
            <p:ph type="dt" sz="half" idx="10"/>
          </p:nvPr>
        </p:nvSpPr>
        <p:spPr>
          <a:xfrm>
            <a:off x="6931152" y="6556248"/>
            <a:ext cx="1673352" cy="228600"/>
          </a:xfrm>
        </p:spPr>
        <p:txBody>
          <a:bodyPr/>
          <a:lstStyle/>
          <a:p>
            <a:fld id="{BAB52A8E-4685-462B-B1CB-780F689173DF}" type="datetimeFigureOut">
              <a:rPr lang="en-US" smtClean="0"/>
              <a:pPr/>
              <a:t>3/2/2012</a:t>
            </a:fld>
            <a:endParaRPr lang="en-US"/>
          </a:p>
        </p:txBody>
      </p:sp>
      <p:sp>
        <p:nvSpPr>
          <p:cNvPr id="5" name="Footer Placeholder 4"/>
          <p:cNvSpPr>
            <a:spLocks noGrp="1"/>
          </p:cNvSpPr>
          <p:nvPr>
            <p:ph type="ftr" sz="quarter" idx="11"/>
          </p:nvPr>
        </p:nvSpPr>
        <p:spPr>
          <a:xfrm>
            <a:off x="1892808" y="6556248"/>
            <a:ext cx="1673352" cy="228600"/>
          </a:xfrm>
        </p:spPr>
        <p:txBody>
          <a:bodyPr/>
          <a:lstStyle/>
          <a:p>
            <a:endParaRPr lang="en-US"/>
          </a:p>
        </p:txBody>
      </p:sp>
      <p:sp>
        <p:nvSpPr>
          <p:cNvPr id="6" name="Slide Number Placeholder 5"/>
          <p:cNvSpPr>
            <a:spLocks noGrp="1"/>
          </p:cNvSpPr>
          <p:nvPr>
            <p:ph type="sldNum" sz="quarter" idx="12"/>
          </p:nvPr>
        </p:nvSpPr>
        <p:spPr>
          <a:xfrm>
            <a:off x="4867656" y="6556248"/>
            <a:ext cx="762000" cy="228600"/>
          </a:xfrm>
          <a:noFill/>
          <a:ln>
            <a:noFill/>
          </a:ln>
          <a:effectLst/>
        </p:spPr>
        <p:txBody>
          <a:bodyPr vert="horz" lIns="91440" tIns="45720" rIns="91440" bIns="45720" rtlCol="0" anchor="ctr"/>
          <a:lstStyle>
            <a:lvl1pPr marL="0" algn="ctr" defTabSz="914400" rtl="0" eaLnBrk="1" latinLnBrk="0" hangingPunct="1">
              <a:defRPr sz="900" kern="1200" cap="small" baseline="0">
                <a:solidFill>
                  <a:sysClr val="windowText" lastClr="000000"/>
                </a:solidFill>
                <a:latin typeface="+mj-lt"/>
                <a:ea typeface="+mn-ea"/>
                <a:cs typeface="+mn-cs"/>
              </a:defRPr>
            </a:lvl1p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24384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7150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AB52A8E-4685-462B-B1CB-780F689173DF}" type="datetimeFigureOut">
              <a:rPr lang="en-US" smtClean="0"/>
              <a:pPr/>
              <a:t>3/2/2012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438400" y="2291697"/>
            <a:ext cx="2971800" cy="639762"/>
          </a:xfrm>
        </p:spPr>
        <p:txBody>
          <a:bodyPr vert="horz" lIns="91440" tIns="45720" rIns="91440" bIns="45720" rtlCol="0" anchor="ctr" anchorCtr="0">
            <a:noAutofit/>
          </a:bodyPr>
          <a:lstStyle>
            <a:lvl1pPr marL="0" indent="0">
              <a:buNone/>
              <a:defRPr sz="2200" b="0" kern="120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1800"/>
              </a:spcBef>
              <a:buClr>
                <a:schemeClr val="accent1"/>
              </a:buClr>
              <a:buSzPct val="80000"/>
              <a:buFont typeface="Wingdings" pitchFamily="2" charset="2"/>
              <a:buNone/>
            </a:pPr>
            <a:r>
              <a:rPr lang="en-US" smtClean="0"/>
              <a:t>Click to edit Master text styles</a:t>
            </a:r>
          </a:p>
        </p:txBody>
      </p:sp>
      <p:sp>
        <p:nvSpPr>
          <p:cNvPr id="4" name="Content Placeholder 3"/>
          <p:cNvSpPr>
            <a:spLocks noGrp="1"/>
          </p:cNvSpPr>
          <p:nvPr>
            <p:ph sz="half" idx="2"/>
          </p:nvPr>
        </p:nvSpPr>
        <p:spPr>
          <a:xfrm>
            <a:off x="2447925" y="3137647"/>
            <a:ext cx="2971800" cy="299923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715000" y="2291697"/>
            <a:ext cx="2971800" cy="639762"/>
          </a:xfrm>
        </p:spPr>
        <p:txBody>
          <a:bodyPr anchor="ctr" anchorCtr="0">
            <a:noAutofit/>
          </a:bodyPr>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715000" y="3137647"/>
            <a:ext cx="2971800" cy="300196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BAB52A8E-4685-462B-B1CB-780F689173DF}" type="datetimeFigureOut">
              <a:rPr lang="en-US" smtClean="0"/>
              <a:pPr/>
              <a:t>3/2/2012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6" name="Group 10"/>
          <p:cNvGrpSpPr/>
          <p:nvPr/>
        </p:nvGrpSpPr>
        <p:grpSpPr>
          <a:xfrm>
            <a:off x="0" y="0"/>
            <a:ext cx="9144000" cy="1676400"/>
            <a:chOff x="0" y="0"/>
            <a:chExt cx="9144000" cy="1676400"/>
          </a:xfrm>
        </p:grpSpPr>
        <p:sp>
          <p:nvSpPr>
            <p:cNvPr id="7" name="Rectangle 6"/>
            <p:cNvSpPr/>
            <p:nvPr/>
          </p:nvSpPr>
          <p:spPr>
            <a:xfrm>
              <a:off x="0" y="0"/>
              <a:ext cx="91440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AB52A8E-4685-462B-B1CB-780F689173DF}" type="datetimeFigureOut">
              <a:rPr lang="en-US" smtClean="0"/>
              <a:pPr/>
              <a:t>3/2/2012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9"/>
          <p:cNvGrpSpPr/>
          <p:nvPr/>
        </p:nvGrpSpPr>
        <p:grpSpPr>
          <a:xfrm>
            <a:off x="0" y="0"/>
            <a:ext cx="1828800" cy="1676400"/>
            <a:chOff x="457200" y="457200"/>
            <a:chExt cx="1828800" cy="1676400"/>
          </a:xfrm>
        </p:grpSpPr>
        <p:sp>
          <p:nvSpPr>
            <p:cNvPr id="8" name="Rectangle 7"/>
            <p:cNvSpPr/>
            <p:nvPr/>
          </p:nvSpPr>
          <p:spPr>
            <a:xfrm>
              <a:off x="457200" y="457200"/>
              <a:ext cx="1828800" cy="1676400"/>
            </a:xfrm>
            <a:prstGeom prst="rect">
              <a:avLst/>
            </a:prstGeom>
            <a:solidFill>
              <a:schemeClr val="accent2"/>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52500"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Date Placeholder 1"/>
          <p:cNvSpPr>
            <a:spLocks noGrp="1"/>
          </p:cNvSpPr>
          <p:nvPr>
            <p:ph type="dt" sz="half" idx="10"/>
          </p:nvPr>
        </p:nvSpPr>
        <p:spPr/>
        <p:txBody>
          <a:bodyPr/>
          <a:lstStyle/>
          <a:p>
            <a:fld id="{BAB52A8E-4685-462B-B1CB-780F689173DF}" type="datetimeFigureOut">
              <a:rPr lang="en-US" smtClean="0"/>
              <a:pPr/>
              <a:t>3/2/2012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2706624" y="2446991"/>
            <a:ext cx="5715000" cy="3531198"/>
          </a:xfrm>
        </p:spPr>
        <p:txBody>
          <a:bodyPr>
            <a:normAutofit/>
          </a:bodyPr>
          <a:lstStyle>
            <a:lvl1pPr>
              <a:defRPr sz="22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64592" y="3031490"/>
            <a:ext cx="1524000" cy="2362200"/>
          </a:xfrm>
        </p:spPr>
        <p:txBody>
          <a:bodyPr/>
          <a:lstStyle>
            <a:lvl1pPr marL="0" indent="0">
              <a:lnSpc>
                <a:spcPct val="150000"/>
              </a:lnSpc>
              <a:buNone/>
              <a:defRPr sz="1400" b="1">
                <a:solidFill>
                  <a:srgbClr val="000000">
                    <a:alpha val="50196"/>
                  </a:srgb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B52A8E-4685-462B-B1CB-780F689173DF}" type="datetimeFigureOut">
              <a:rPr lang="en-US" smtClean="0"/>
              <a:pPr/>
              <a:t>3/2/2012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706624" y="2450592"/>
            <a:ext cx="5715000" cy="3529584"/>
          </a:xfrm>
          <a:noFill/>
          <a:ln w="101600" cmpd="sng">
            <a:miter lim="800000"/>
          </a:ln>
          <a:effectLst>
            <a:outerShdw blurRad="63500" sx="102000" sy="102000" algn="ctr" rotWithShape="0">
              <a:prstClr val="black">
                <a:alpha val="30000"/>
              </a:prstClr>
            </a:outerShdw>
          </a:effectLst>
        </p:spPr>
        <p:style>
          <a:lnRef idx="3">
            <a:schemeClr val="lt1"/>
          </a:lnRef>
          <a:fillRef idx="1">
            <a:schemeClr val="accent2"/>
          </a:fillRef>
          <a:effectRef idx="1">
            <a:schemeClr val="accent2"/>
          </a:effectRef>
          <a:fontRef idx="none"/>
        </p:style>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4592" y="3031489"/>
            <a:ext cx="1527048" cy="2359152"/>
          </a:xfrm>
        </p:spPr>
        <p:txBody>
          <a:bodyPr vert="horz" lIns="91440" tIns="45720" rIns="91440" bIns="45720" rtlCol="0">
            <a:normAutofit/>
          </a:bodyPr>
          <a:lstStyle>
            <a:lvl1pPr marL="0" indent="0">
              <a:lnSpc>
                <a:spcPct val="150000"/>
              </a:lnSpc>
              <a:buNone/>
              <a:defRPr sz="1400" b="1" kern="1200">
                <a:solidFill>
                  <a:srgbClr val="000000">
                    <a:alpha val="50196"/>
                  </a:srgb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BAB52A8E-4685-462B-B1CB-780F689173DF}" type="datetimeFigureOut">
              <a:rPr lang="en-US" smtClean="0"/>
              <a:pPr/>
              <a:t>3/2/2012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AB52A8E-4685-462B-B1CB-780F689173DF}" type="datetimeFigureOut">
              <a:rPr lang="en-US" smtClean="0"/>
              <a:pPr/>
              <a:t>3/2/2012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9144000" cy="6858000"/>
            <a:chOff x="-442912" y="457200"/>
            <a:chExt cx="9144000" cy="6858000"/>
          </a:xfrm>
        </p:grpSpPr>
        <p:sp>
          <p:nvSpPr>
            <p:cNvPr id="18" name="Rectangle 17"/>
            <p:cNvSpPr/>
            <p:nvPr/>
          </p:nvSpPr>
          <p:spPr>
            <a:xfrm>
              <a:off x="-442912" y="457200"/>
              <a:ext cx="9129712" cy="1676400"/>
            </a:xfrm>
            <a:prstGeom prst="rect">
              <a:avLst/>
            </a:prstGeom>
            <a:solidFill>
              <a:schemeClr val="accent3"/>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6872288" y="457200"/>
              <a:ext cx="1828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6872288" y="45720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7367588"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467600" y="2298700"/>
            <a:ext cx="1447800" cy="3827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33400" y="2286000"/>
            <a:ext cx="59436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AB52A8E-4685-462B-B1CB-780F689173DF}" type="datetimeFigureOut">
              <a:rPr lang="en-US" smtClean="0"/>
              <a:pPr/>
              <a:t>3/2/2012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848600" y="533400"/>
            <a:ext cx="762000" cy="609600"/>
          </a:xfrm>
        </p:spPr>
        <p:txBody>
          <a:bodyPr/>
          <a:lstStyle/>
          <a:p>
            <a:fld id="{69B35570-0138-4A20-9673-6EC00383AE2F}" type="slidenum">
              <a:rPr lang="en-US" smtClean="0"/>
              <a:pPr/>
              <a:t>‹#›</a:t>
            </a:fld>
            <a:endParaRPr lang="en-US"/>
          </a:p>
        </p:txBody>
      </p:sp>
    </p:spTree>
  </p:cSld>
  <p:clrMapOvr>
    <a:masterClrMapping/>
  </p:clrMapOvr>
  <p:transition spd="slow"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11"/>
          <p:cNvGrpSpPr/>
          <p:nvPr/>
        </p:nvGrpSpPr>
        <p:grpSpPr>
          <a:xfrm>
            <a:off x="0" y="0"/>
            <a:ext cx="9144000" cy="6858000"/>
            <a:chOff x="0" y="0"/>
            <a:chExt cx="9144000" cy="6858000"/>
          </a:xfrm>
        </p:grpSpPr>
        <p:sp>
          <p:nvSpPr>
            <p:cNvPr id="7" name="Rectangle 6"/>
            <p:cNvSpPr/>
            <p:nvPr/>
          </p:nvSpPr>
          <p:spPr>
            <a:xfrm>
              <a:off x="457200" y="0"/>
              <a:ext cx="86868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 name="Text Placeholder 2"/>
          <p:cNvSpPr>
            <a:spLocks noGrp="1"/>
          </p:cNvSpPr>
          <p:nvPr>
            <p:ph type="body" idx="1"/>
          </p:nvPr>
        </p:nvSpPr>
        <p:spPr>
          <a:xfrm>
            <a:off x="2438400" y="2286000"/>
            <a:ext cx="62484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Placeholder 1"/>
          <p:cNvSpPr>
            <a:spLocks noGrp="1"/>
          </p:cNvSpPr>
          <p:nvPr>
            <p:ph type="title"/>
          </p:nvPr>
        </p:nvSpPr>
        <p:spPr>
          <a:xfrm>
            <a:off x="2438400" y="228600"/>
            <a:ext cx="6248400" cy="114300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4" name="Date Placeholder 3"/>
          <p:cNvSpPr>
            <a:spLocks noGrp="1"/>
          </p:cNvSpPr>
          <p:nvPr>
            <p:ph type="dt" sz="half" idx="2"/>
          </p:nvPr>
        </p:nvSpPr>
        <p:spPr>
          <a:xfrm>
            <a:off x="6553200" y="6351494"/>
            <a:ext cx="2133600" cy="365125"/>
          </a:xfrm>
          <a:prstGeom prst="rect">
            <a:avLst/>
          </a:prstGeom>
        </p:spPr>
        <p:txBody>
          <a:bodyPr vert="horz" lIns="91440" tIns="45720" rIns="91440" bIns="45720" rtlCol="0" anchor="ctr"/>
          <a:lstStyle>
            <a:lvl1pPr algn="r">
              <a:defRPr sz="900" cap="small" baseline="0">
                <a:solidFill>
                  <a:schemeClr val="tx1"/>
                </a:solidFill>
                <a:latin typeface="+mj-lt"/>
              </a:defRPr>
            </a:lvl1pPr>
          </a:lstStyle>
          <a:p>
            <a:fld id="{BAB52A8E-4685-462B-B1CB-780F689173DF}" type="datetimeFigureOut">
              <a:rPr lang="en-US" smtClean="0"/>
              <a:pPr/>
              <a:t>3/2/2012</a:t>
            </a:fld>
            <a:endParaRPr lang="en-US"/>
          </a:p>
        </p:txBody>
      </p:sp>
      <p:sp>
        <p:nvSpPr>
          <p:cNvPr id="5" name="Footer Placeholder 4"/>
          <p:cNvSpPr>
            <a:spLocks noGrp="1"/>
          </p:cNvSpPr>
          <p:nvPr>
            <p:ph type="ftr" sz="quarter" idx="3"/>
          </p:nvPr>
        </p:nvSpPr>
        <p:spPr>
          <a:xfrm>
            <a:off x="2438400" y="6356350"/>
            <a:ext cx="2895600" cy="365125"/>
          </a:xfrm>
          <a:prstGeom prst="rect">
            <a:avLst/>
          </a:prstGeom>
        </p:spPr>
        <p:txBody>
          <a:bodyPr vert="horz" lIns="91440" tIns="45720" rIns="91440" bIns="45720" rtlCol="0" anchor="ctr"/>
          <a:lstStyle>
            <a:lvl1pPr algn="l">
              <a:defRPr sz="900" cap="small" baseline="0">
                <a:solidFill>
                  <a:schemeClr val="tx1"/>
                </a:solidFill>
                <a:latin typeface="+mj-lt"/>
              </a:defRPr>
            </a:lvl1pPr>
          </a:lstStyle>
          <a:p>
            <a:endParaRPr lang="en-US"/>
          </a:p>
        </p:txBody>
      </p:sp>
      <p:sp>
        <p:nvSpPr>
          <p:cNvPr id="6" name="Slide Number Placeholder 5"/>
          <p:cNvSpPr>
            <a:spLocks noGrp="1"/>
          </p:cNvSpPr>
          <p:nvPr>
            <p:ph type="sldNum" sz="quarter" idx="4"/>
          </p:nvPr>
        </p:nvSpPr>
        <p:spPr>
          <a:xfrm>
            <a:off x="533400" y="533400"/>
            <a:ext cx="762000" cy="609600"/>
          </a:xfrm>
          <a:prstGeom prst="rect">
            <a:avLst/>
          </a:prstGeom>
        </p:spPr>
        <p:txBody>
          <a:bodyPr vert="horz" lIns="91440" tIns="45720" rIns="91440" bIns="45720" rtlCol="0" anchor="ctr"/>
          <a:lstStyle>
            <a:lvl1pPr algn="ctr">
              <a:defRPr sz="1600" cap="small" baseline="0">
                <a:solidFill>
                  <a:schemeClr val="tx1"/>
                </a:solidFill>
                <a:latin typeface="+mj-lt"/>
              </a:defRPr>
            </a:lvl1pPr>
          </a:lstStyle>
          <a:p>
            <a:fld id="{69B35570-0138-4A20-9673-6EC00383AE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spd="slow" advClick="0" advTm="15000">
    <p:fade/>
  </p:transition>
  <p:txStyles>
    <p:titleStyle>
      <a:lvl1pPr algn="r" defTabSz="914400" rtl="0" eaLnBrk="1" latinLnBrk="0" hangingPunct="1">
        <a:spcBef>
          <a:spcPct val="0"/>
        </a:spcBef>
        <a:buNone/>
        <a:defRPr sz="4400" kern="1200" cap="small" spc="200" baseline="0">
          <a:solidFill>
            <a:schemeClr val="tx1"/>
          </a:solidFill>
          <a:latin typeface="+mj-lt"/>
          <a:ea typeface="+mj-ea"/>
          <a:cs typeface="+mj-cs"/>
        </a:defRPr>
      </a:lvl1pPr>
    </p:titleStyle>
    <p:bodyStyle>
      <a:lvl1pPr marL="457200" indent="-457200" algn="l" defTabSz="914400" rtl="0" eaLnBrk="1" latinLnBrk="0" hangingPunct="1">
        <a:spcBef>
          <a:spcPts val="1800"/>
        </a:spcBef>
        <a:buClr>
          <a:schemeClr val="accent1"/>
        </a:buClr>
        <a:buSzPct val="8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800"/>
        </a:spcBef>
        <a:buClr>
          <a:schemeClr val="accent2"/>
        </a:buClr>
        <a:buSzPct val="8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200"/>
        </a:spcBef>
        <a:buClr>
          <a:schemeClr val="accent3"/>
        </a:buClr>
        <a:buSzPct val="8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200"/>
        </a:spcBef>
        <a:buClr>
          <a:schemeClr val="accent4"/>
        </a:buClr>
        <a:buSzPct val="80000"/>
        <a:buFont typeface="Wingdings" pitchFamily="2" charset="2"/>
        <a:buChar char=""/>
        <a:defRPr sz="1600" kern="1200">
          <a:solidFill>
            <a:schemeClr val="tx1"/>
          </a:solidFill>
          <a:latin typeface="+mn-lt"/>
          <a:ea typeface="+mn-ea"/>
          <a:cs typeface="+mn-cs"/>
        </a:defRPr>
      </a:lvl4pPr>
      <a:lvl5pPr marL="2286000" indent="-457200" algn="l" defTabSz="914400" rtl="0" eaLnBrk="1" latinLnBrk="0" hangingPunct="1">
        <a:spcBef>
          <a:spcPts val="1200"/>
        </a:spcBef>
        <a:buClr>
          <a:schemeClr val="accent5"/>
        </a:buClr>
        <a:buSzPct val="80000"/>
        <a:buFont typeface="Wingdings" pitchFamily="2" charset="2"/>
        <a:buChar char=""/>
        <a:defRPr sz="1600" kern="1200">
          <a:solidFill>
            <a:schemeClr val="tx1"/>
          </a:solidFill>
          <a:latin typeface="+mn-lt"/>
          <a:ea typeface="+mn-ea"/>
          <a:cs typeface="+mn-cs"/>
        </a:defRPr>
      </a:lvl5pPr>
      <a:lvl6pPr marL="2743200" indent="-457200" algn="l" defTabSz="914400" rtl="0" eaLnBrk="1" latinLnBrk="0" hangingPunct="1">
        <a:spcBef>
          <a:spcPts val="1200"/>
        </a:spcBef>
        <a:buClr>
          <a:schemeClr val="accent6"/>
        </a:buClr>
        <a:buSzPct val="90000"/>
        <a:buFont typeface="Wingdings" pitchFamily="2" charset="2"/>
        <a:buChar char=""/>
        <a:defRPr sz="1600" kern="1200">
          <a:solidFill>
            <a:schemeClr val="tx1"/>
          </a:solidFill>
          <a:latin typeface="+mn-lt"/>
          <a:ea typeface="+mn-ea"/>
          <a:cs typeface="+mn-cs"/>
        </a:defRPr>
      </a:lvl6pPr>
      <a:lvl7pPr marL="3200400" indent="-457200" algn="l" defTabSz="914400" rtl="0" eaLnBrk="1" latinLnBrk="0" hangingPunct="1">
        <a:spcBef>
          <a:spcPts val="1200"/>
        </a:spcBef>
        <a:buClr>
          <a:schemeClr val="accent1"/>
        </a:buClr>
        <a:buSzPct val="70000"/>
        <a:buFont typeface="Wingdings" pitchFamily="2" charset="2"/>
        <a:buChar char="¢"/>
        <a:defRPr sz="1600" kern="1200" baseline="0">
          <a:solidFill>
            <a:schemeClr val="tx1"/>
          </a:solidFill>
          <a:latin typeface="+mn-lt"/>
          <a:ea typeface="+mn-ea"/>
          <a:cs typeface="+mn-cs"/>
        </a:defRPr>
      </a:lvl7pPr>
      <a:lvl8pPr marL="3657600" indent="-457200" algn="l" defTabSz="914400" rtl="0" eaLnBrk="1" latinLnBrk="0" hangingPunct="1">
        <a:spcBef>
          <a:spcPts val="1200"/>
        </a:spcBef>
        <a:buClr>
          <a:schemeClr val="accent3"/>
        </a:buClr>
        <a:buFont typeface="Courier New" pitchFamily="49" charset="0"/>
        <a:buChar char="o"/>
        <a:defRPr sz="1600" kern="1200" baseline="0">
          <a:solidFill>
            <a:schemeClr val="tx1"/>
          </a:solidFill>
          <a:latin typeface="+mn-lt"/>
          <a:ea typeface="+mn-ea"/>
          <a:cs typeface="+mn-cs"/>
        </a:defRPr>
      </a:lvl8pPr>
      <a:lvl9pPr marL="4114800" indent="-457200" algn="l" defTabSz="914400" rtl="0" eaLnBrk="1" latinLnBrk="0" hangingPunct="1">
        <a:spcBef>
          <a:spcPts val="1200"/>
        </a:spcBef>
        <a:buClr>
          <a:schemeClr val="accent5"/>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facebook.com/CommunityEngageServiceScholar"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www.bbbstx.org/" TargetMode="External"/><Relationship Id="rId2" Type="http://schemas.openxmlformats.org/officeDocument/2006/relationships/hyperlink" Target="mailto:ldevens@bbbstx.org" TargetMode="Externa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www.caritas-waco.org/" TargetMode="External"/><Relationship Id="rId2" Type="http://schemas.openxmlformats.org/officeDocument/2006/relationships/hyperlink" Target="mailto:kwcaritas@grandecom.net" TargetMode="External"/><Relationship Id="rId1" Type="http://schemas.openxmlformats.org/officeDocument/2006/relationships/slideLayout" Target="../slideLayouts/slideLayout8.xml"/><Relationship Id="rId4" Type="http://schemas.openxmlformats.org/officeDocument/2006/relationships/image" Target="../media/image3.tiff"/></Relationships>
</file>

<file path=ppt/slides/_rels/slide5.xml.rels><?xml version="1.0" encoding="UTF-8" standalone="yes"?>
<Relationships xmlns="http://schemas.openxmlformats.org/package/2006/relationships"><Relationship Id="rId3" Type="http://schemas.openxmlformats.org/officeDocument/2006/relationships/hyperlink" Target="mailto:becky@cwjcwaco.org" TargetMode="External"/><Relationship Id="rId2" Type="http://schemas.openxmlformats.org/officeDocument/2006/relationships/hyperlink" Target="mailto:pam@cwjcwaco.org" TargetMode="Externa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hyperlink" Target="http://www.cwjcwaco.org/" TargetMode="External"/><Relationship Id="rId4" Type="http://schemas.openxmlformats.org/officeDocument/2006/relationships/hyperlink" Target="mailto:margie@cwjcwaco.or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www.mealsandwheelswaco.org/" TargetMode="External"/><Relationship Id="rId2" Type="http://schemas.openxmlformats.org/officeDocument/2006/relationships/hyperlink" Target="mailto:barbara@seniorministry.org" TargetMode="Externa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mailto:donna@talithakoum.org" TargetMode="External"/><Relationship Id="rId2" Type="http://schemas.openxmlformats.org/officeDocument/2006/relationships/hyperlink" Target="mailto:753-1144/donna@talithakoum.org" TargetMode="Externa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www.unitedwaywaco.org/" TargetMode="External"/><Relationship Id="rId2" Type="http://schemas.openxmlformats.org/officeDocument/2006/relationships/hyperlink" Target="mailto:keithrichardson@unitedwaywaco.org" TargetMode="Externa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wacohabitat.org/"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0"/>
            <a:ext cx="6629400" cy="914400"/>
          </a:xfrm>
        </p:spPr>
        <p:txBody>
          <a:bodyPr/>
          <a:lstStyle/>
          <a:p>
            <a:r>
              <a:rPr lang="en-US" sz="6000" dirty="0" smtClean="0">
                <a:latin typeface="Angelica" pitchFamily="34" charset="2"/>
              </a:rPr>
              <a:t>Sweets </a:t>
            </a:r>
            <a:r>
              <a:rPr lang="en-US" cap="none" baseline="30000" dirty="0" smtClean="0">
                <a:latin typeface="+mn-lt"/>
              </a:rPr>
              <a:t>&amp;</a:t>
            </a:r>
            <a:r>
              <a:rPr lang="en-US" sz="6000" dirty="0" smtClean="0">
                <a:latin typeface="+mn-lt"/>
              </a:rPr>
              <a:t> </a:t>
            </a:r>
            <a:r>
              <a:rPr lang="en-US" sz="6000" dirty="0" smtClean="0">
                <a:latin typeface="Angelica" pitchFamily="34" charset="2"/>
              </a:rPr>
              <a:t>Service</a:t>
            </a:r>
            <a:endParaRPr lang="en-US" sz="6000" dirty="0">
              <a:latin typeface="Angelica" pitchFamily="34" charset="2"/>
            </a:endParaRPr>
          </a:p>
        </p:txBody>
      </p:sp>
      <p:sp>
        <p:nvSpPr>
          <p:cNvPr id="3" name="Subtitle 2"/>
          <p:cNvSpPr>
            <a:spLocks noGrp="1"/>
          </p:cNvSpPr>
          <p:nvPr>
            <p:ph type="body" idx="1"/>
          </p:nvPr>
        </p:nvSpPr>
        <p:spPr>
          <a:xfrm>
            <a:off x="1981200" y="4495800"/>
            <a:ext cx="5486400" cy="1219200"/>
          </a:xfrm>
        </p:spPr>
        <p:txBody>
          <a:bodyPr>
            <a:normAutofit/>
          </a:bodyPr>
          <a:lstStyle/>
          <a:p>
            <a:r>
              <a:rPr lang="en-US" sz="2000" dirty="0" smtClean="0"/>
              <a:t>Baylor Round Table - Community Service Fair</a:t>
            </a:r>
            <a:endParaRPr lang="en-US" sz="2000" dirty="0"/>
          </a:p>
        </p:txBody>
      </p:sp>
    </p:spTree>
  </p:cSld>
  <p:clrMapOvr>
    <a:masterClrMapping/>
  </p:clrMapOvr>
  <p:transition spd="slow" advClick="0" advTm="15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Baylor’s Campus Kitchen &amp; Community Garden</a:t>
            </a:r>
            <a:endParaRPr lang="en-US" dirty="0"/>
          </a:p>
        </p:txBody>
      </p:sp>
      <p:sp>
        <p:nvSpPr>
          <p:cNvPr id="7" name="Content Placeholder 6"/>
          <p:cNvSpPr>
            <a:spLocks noGrp="1"/>
          </p:cNvSpPr>
          <p:nvPr>
            <p:ph idx="1"/>
          </p:nvPr>
        </p:nvSpPr>
        <p:spPr>
          <a:xfrm>
            <a:off x="2706624" y="2446990"/>
            <a:ext cx="5715000" cy="3801409"/>
          </a:xfrm>
        </p:spPr>
        <p:txBody>
          <a:bodyPr>
            <a:normAutofit fontScale="62500" lnSpcReduction="20000"/>
          </a:bodyPr>
          <a:lstStyle/>
          <a:p>
            <a:r>
              <a:rPr lang="en-US" b="1" dirty="0" smtClean="0"/>
              <a:t>Mission</a:t>
            </a:r>
            <a:r>
              <a:rPr lang="en-US" dirty="0" smtClean="0"/>
              <a:t/>
            </a:r>
            <a:br>
              <a:rPr lang="en-US" dirty="0" smtClean="0"/>
            </a:br>
            <a:r>
              <a:rPr lang="en-US" dirty="0" smtClean="0"/>
              <a:t>Baylor University Community Engagement, Service &amp; Scholarship leverages the following to create solutions for local and global social concerns:</a:t>
            </a:r>
          </a:p>
          <a:p>
            <a:pPr lvl="1">
              <a:lnSpc>
                <a:spcPct val="120000"/>
              </a:lnSpc>
              <a:spcBef>
                <a:spcPts val="0"/>
              </a:spcBef>
            </a:pPr>
            <a:r>
              <a:rPr lang="en-US" dirty="0" smtClean="0"/>
              <a:t>Faith-based service learning</a:t>
            </a:r>
          </a:p>
          <a:p>
            <a:pPr lvl="1">
              <a:lnSpc>
                <a:spcPct val="120000"/>
              </a:lnSpc>
              <a:spcBef>
                <a:spcPts val="0"/>
              </a:spcBef>
            </a:pPr>
            <a:r>
              <a:rPr lang="en-US" dirty="0" smtClean="0"/>
              <a:t>Rigorous discipline-based service learning</a:t>
            </a:r>
          </a:p>
          <a:p>
            <a:pPr lvl="1">
              <a:lnSpc>
                <a:spcPct val="120000"/>
              </a:lnSpc>
              <a:spcBef>
                <a:spcPts val="0"/>
              </a:spcBef>
            </a:pPr>
            <a:r>
              <a:rPr lang="en-US" dirty="0" smtClean="0"/>
              <a:t>Community-based research</a:t>
            </a:r>
          </a:p>
          <a:p>
            <a:pPr lvl="1">
              <a:lnSpc>
                <a:spcPct val="120000"/>
              </a:lnSpc>
              <a:spcBef>
                <a:spcPts val="0"/>
              </a:spcBef>
            </a:pPr>
            <a:r>
              <a:rPr lang="en-US" dirty="0" smtClean="0"/>
              <a:t>Overseas learning</a:t>
            </a:r>
          </a:p>
          <a:p>
            <a:pPr>
              <a:buNone/>
            </a:pPr>
            <a:r>
              <a:rPr lang="en-US" dirty="0" smtClean="0"/>
              <a:t>	As an integral part of Baylor¹s mission to educate men and women for worldwide leadership and service, Community Engagement, Service &amp; Scholarship serves as a catalyst for creating new knowledge through scholarship and action.</a:t>
            </a:r>
          </a:p>
          <a:p>
            <a:r>
              <a:rPr lang="en-US" b="1" dirty="0" smtClean="0"/>
              <a:t>Volunteer Opportunities</a:t>
            </a:r>
            <a:r>
              <a:rPr lang="en-US" dirty="0" smtClean="0"/>
              <a:t/>
            </a:r>
            <a:br>
              <a:rPr lang="en-US" dirty="0" smtClean="0"/>
            </a:br>
            <a:r>
              <a:rPr lang="en-US" dirty="0" smtClean="0"/>
              <a:t>Mentoring and tutoring grade school through high school students</a:t>
            </a:r>
            <a:br>
              <a:rPr lang="en-US" dirty="0" smtClean="0"/>
            </a:br>
            <a:r>
              <a:rPr lang="en-US" dirty="0" smtClean="0"/>
              <a:t>Community garden work</a:t>
            </a:r>
            <a:br>
              <a:rPr lang="en-US" dirty="0" smtClean="0"/>
            </a:br>
            <a:r>
              <a:rPr lang="en-US" dirty="0" smtClean="0"/>
              <a:t>Alternative spring break trips</a:t>
            </a:r>
            <a:br>
              <a:rPr lang="en-US" dirty="0" smtClean="0"/>
            </a:br>
            <a:r>
              <a:rPr lang="en-US" dirty="0" smtClean="0"/>
              <a:t>Various community-wide opportunities that you find on our </a:t>
            </a:r>
            <a:r>
              <a:rPr lang="en-US" dirty="0" err="1" smtClean="0"/>
              <a:t>Facebook</a:t>
            </a:r>
            <a:r>
              <a:rPr lang="en-US" dirty="0" smtClean="0"/>
              <a:t> page</a:t>
            </a:r>
            <a:endParaRPr lang="en-US" dirty="0"/>
          </a:p>
        </p:txBody>
      </p:sp>
      <p:sp>
        <p:nvSpPr>
          <p:cNvPr id="8" name="Text Placeholder 7"/>
          <p:cNvSpPr>
            <a:spLocks noGrp="1"/>
          </p:cNvSpPr>
          <p:nvPr>
            <p:ph type="body" sz="half" idx="2"/>
          </p:nvPr>
        </p:nvSpPr>
        <p:spPr>
          <a:xfrm>
            <a:off x="0" y="3031490"/>
            <a:ext cx="1828800" cy="3597910"/>
          </a:xfrm>
        </p:spPr>
        <p:txBody>
          <a:bodyPr>
            <a:noAutofit/>
          </a:bodyPr>
          <a:lstStyle/>
          <a:p>
            <a:r>
              <a:rPr lang="en-US" sz="1200" dirty="0" smtClean="0"/>
              <a:t>Volunteer Coordinator:</a:t>
            </a:r>
            <a:br>
              <a:rPr lang="en-US" sz="1200" dirty="0" smtClean="0"/>
            </a:br>
            <a:r>
              <a:rPr lang="en-US" sz="1200" dirty="0" smtClean="0"/>
              <a:t>Karen Kitchens</a:t>
            </a:r>
            <a:br>
              <a:rPr lang="en-US" sz="1200" dirty="0" smtClean="0"/>
            </a:br>
            <a:r>
              <a:rPr lang="en-US" sz="1200" dirty="0" smtClean="0"/>
              <a:t>254-710-1874</a:t>
            </a:r>
          </a:p>
          <a:p>
            <a:r>
              <a:rPr lang="en-US" sz="1200" dirty="0" smtClean="0"/>
              <a:t> Website: </a:t>
            </a:r>
            <a:br>
              <a:rPr lang="en-US" sz="1200" dirty="0" smtClean="0"/>
            </a:br>
            <a:r>
              <a:rPr lang="en-US" sz="1200" u="sng" dirty="0" smtClean="0">
                <a:hlinkClick r:id="rId2"/>
              </a:rPr>
              <a:t>facebook.com/</a:t>
            </a:r>
            <a:br>
              <a:rPr lang="en-US" sz="1200" u="sng" dirty="0" smtClean="0">
                <a:hlinkClick r:id="rId2"/>
              </a:rPr>
            </a:br>
            <a:r>
              <a:rPr lang="en-US" sz="1200" u="sng" dirty="0" err="1" smtClean="0">
                <a:hlinkClick r:id="rId2"/>
              </a:rPr>
              <a:t>CommunityEngageServiceScholar</a:t>
            </a:r>
            <a:endParaRPr lang="en-US" sz="1200" dirty="0" smtClean="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ess logo.jpg"/>
          <p:cNvPicPr>
            <a:picLocks noChangeAspect="1"/>
          </p:cNvPicPr>
          <p:nvPr/>
        </p:nvPicPr>
        <p:blipFill>
          <a:blip r:embed="rId3" cstate="print"/>
          <a:stretch>
            <a:fillRect/>
          </a:stretch>
        </p:blipFill>
        <p:spPr>
          <a:xfrm>
            <a:off x="76200" y="533400"/>
            <a:ext cx="1676400" cy="558800"/>
          </a:xfrm>
          <a:prstGeom prst="rect">
            <a:avLst/>
          </a:prstGeom>
        </p:spPr>
      </p:pic>
    </p:spTree>
  </p:cSld>
  <p:clrMapOvr>
    <a:masterClrMapping/>
  </p:clrMapOvr>
  <p:transition spd="slow" advClick="0" advTm="15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Big Brothers/Big Sisters</a:t>
            </a:r>
            <a:endParaRPr lang="en-US" dirty="0"/>
          </a:p>
        </p:txBody>
      </p:sp>
      <p:sp>
        <p:nvSpPr>
          <p:cNvPr id="7" name="Content Placeholder 6"/>
          <p:cNvSpPr>
            <a:spLocks noGrp="1"/>
          </p:cNvSpPr>
          <p:nvPr>
            <p:ph idx="1"/>
          </p:nvPr>
        </p:nvSpPr>
        <p:spPr>
          <a:xfrm>
            <a:off x="2706624" y="2446990"/>
            <a:ext cx="5715000" cy="3877610"/>
          </a:xfrm>
        </p:spPr>
        <p:txBody>
          <a:bodyPr>
            <a:normAutofit fontScale="85000" lnSpcReduction="20000"/>
          </a:bodyPr>
          <a:lstStyle/>
          <a:p>
            <a:pPr lvl="0"/>
            <a:r>
              <a:rPr lang="en-US" b="1" dirty="0" smtClean="0"/>
              <a:t>Mission</a:t>
            </a:r>
            <a:r>
              <a:rPr lang="en-US" dirty="0" smtClean="0"/>
              <a:t/>
            </a:r>
            <a:br>
              <a:rPr lang="en-US" dirty="0" smtClean="0"/>
            </a:br>
            <a:r>
              <a:rPr lang="en-US" dirty="0" smtClean="0"/>
              <a:t>Big Brothers Big Sisters is a donor-supported volunteer youth mentoring organization, which has been placing caring adults in the lives of children in one-to-one mentoring relationships since 1927. Through the positive impact of those friendships, children with a Big Brother or Big Sister are more likely to graduate from high school and are less likely to begin using drugs, begin using alcohol or engage in negative conflict.</a:t>
            </a:r>
          </a:p>
          <a:p>
            <a:r>
              <a:rPr lang="en-US" b="1" dirty="0" smtClean="0"/>
              <a:t>Volunteer Opportunities</a:t>
            </a:r>
            <a:r>
              <a:rPr lang="en-US" dirty="0" smtClean="0"/>
              <a:t/>
            </a:r>
            <a:br>
              <a:rPr lang="en-US" dirty="0" smtClean="0"/>
            </a:br>
            <a:r>
              <a:rPr lang="en-US" dirty="0" smtClean="0"/>
              <a:t>We currently have 85 Little Brothers and Sisters in Waco waiting for their Big today.  These are great kids who need a positive role model in their lives, so please consider volunteering with us!</a:t>
            </a:r>
          </a:p>
        </p:txBody>
      </p:sp>
      <p:sp>
        <p:nvSpPr>
          <p:cNvPr id="8" name="Text Placeholder 7"/>
          <p:cNvSpPr>
            <a:spLocks noGrp="1"/>
          </p:cNvSpPr>
          <p:nvPr>
            <p:ph type="body" sz="half" idx="2"/>
          </p:nvPr>
        </p:nvSpPr>
        <p:spPr>
          <a:xfrm>
            <a:off x="0" y="3031490"/>
            <a:ext cx="1828800" cy="2362200"/>
          </a:xfrm>
        </p:spPr>
        <p:txBody>
          <a:bodyPr/>
          <a:lstStyle/>
          <a:p>
            <a:pPr lvl="0"/>
            <a:r>
              <a:rPr lang="en-US" sz="1200" dirty="0" smtClean="0"/>
              <a:t>Volunteer Coordinator:</a:t>
            </a:r>
            <a:r>
              <a:rPr lang="en-US" dirty="0" smtClean="0"/>
              <a:t/>
            </a:r>
            <a:br>
              <a:rPr lang="en-US" dirty="0" smtClean="0"/>
            </a:br>
            <a:r>
              <a:rPr lang="en-US" dirty="0" smtClean="0"/>
              <a:t>Lucy Devens 254.776.2824</a:t>
            </a:r>
            <a:br>
              <a:rPr lang="en-US" dirty="0" smtClean="0"/>
            </a:br>
            <a:r>
              <a:rPr lang="en-US" u="sng" dirty="0" smtClean="0">
                <a:hlinkClick r:id="rId2"/>
              </a:rPr>
              <a:t>ldevens@bbbstx.org</a:t>
            </a:r>
            <a:r>
              <a:rPr lang="en-US" dirty="0" smtClean="0"/>
              <a:t> </a:t>
            </a:r>
          </a:p>
          <a:p>
            <a:pPr lvl="0"/>
            <a:r>
              <a:rPr lang="en-US" sz="1200" dirty="0" smtClean="0"/>
              <a:t>Website: </a:t>
            </a:r>
            <a:r>
              <a:rPr lang="en-US" u="sng" dirty="0" smtClean="0">
                <a:hlinkClick r:id="rId3"/>
              </a:rPr>
              <a:t>www.bbbstx.org</a:t>
            </a:r>
            <a:endParaRPr lang="en-US" dirty="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BBS_Vert_Black.jpg"/>
          <p:cNvPicPr>
            <a:picLocks noChangeAspect="1"/>
          </p:cNvPicPr>
          <p:nvPr/>
        </p:nvPicPr>
        <p:blipFill>
          <a:blip r:embed="rId4" cstate="print"/>
          <a:stretch>
            <a:fillRect/>
          </a:stretch>
        </p:blipFill>
        <p:spPr>
          <a:xfrm>
            <a:off x="152400" y="381000"/>
            <a:ext cx="1552576" cy="955431"/>
          </a:xfrm>
          <a:prstGeom prst="rect">
            <a:avLst/>
          </a:prstGeom>
        </p:spPr>
      </p:pic>
    </p:spTree>
  </p:cSld>
  <p:clrMapOvr>
    <a:masterClrMapping/>
  </p:clrMapOvr>
  <p:transition spd="slow" advClick="0" advTm="15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Caritas</a:t>
            </a:r>
            <a:endParaRPr lang="en-US" dirty="0"/>
          </a:p>
        </p:txBody>
      </p:sp>
      <p:sp>
        <p:nvSpPr>
          <p:cNvPr id="7" name="Content Placeholder 6"/>
          <p:cNvSpPr>
            <a:spLocks noGrp="1"/>
          </p:cNvSpPr>
          <p:nvPr>
            <p:ph idx="1"/>
          </p:nvPr>
        </p:nvSpPr>
        <p:spPr/>
        <p:txBody>
          <a:bodyPr>
            <a:normAutofit fontScale="92500" lnSpcReduction="10000"/>
          </a:bodyPr>
          <a:lstStyle/>
          <a:p>
            <a:r>
              <a:rPr lang="en-US" b="1" dirty="0" smtClean="0"/>
              <a:t>Mission:</a:t>
            </a:r>
            <a:r>
              <a:rPr lang="en-US" dirty="0" smtClean="0"/>
              <a:t/>
            </a:r>
            <a:br>
              <a:rPr lang="en-US" dirty="0" smtClean="0"/>
            </a:br>
            <a:r>
              <a:rPr lang="en-US" dirty="0" smtClean="0"/>
              <a:t>To provide emergency support to people in need in our community</a:t>
            </a:r>
          </a:p>
          <a:p>
            <a:r>
              <a:rPr lang="en-US" b="1" dirty="0" smtClean="0"/>
              <a:t>Volunteer Opportunities:</a:t>
            </a:r>
            <a:r>
              <a:rPr lang="en-US" dirty="0" smtClean="0"/>
              <a:t/>
            </a:r>
            <a:br>
              <a:rPr lang="en-US" dirty="0" smtClean="0"/>
            </a:br>
            <a:r>
              <a:rPr lang="en-US" dirty="0" smtClean="0"/>
              <a:t>Filling food orders in the pantry</a:t>
            </a:r>
            <a:br>
              <a:rPr lang="en-US" dirty="0" smtClean="0"/>
            </a:br>
            <a:r>
              <a:rPr lang="en-US" dirty="0" smtClean="0"/>
              <a:t>Helping with the Gifts in Kind program in the warehouse    </a:t>
            </a:r>
            <a:br>
              <a:rPr lang="en-US" dirty="0" smtClean="0"/>
            </a:br>
            <a:r>
              <a:rPr lang="en-US" dirty="0" smtClean="0"/>
              <a:t>Assisting in the thrift stores (organizing donations, pricing, etc.)</a:t>
            </a:r>
            <a:br>
              <a:rPr lang="en-US" dirty="0" smtClean="0"/>
            </a:br>
            <a:r>
              <a:rPr lang="en-US" dirty="0" smtClean="0"/>
              <a:t>Helping with administrative duties (mailings, phone calls, organizing and filing documents)</a:t>
            </a:r>
          </a:p>
          <a:p>
            <a:endParaRPr lang="en-US" dirty="0" smtClean="0"/>
          </a:p>
          <a:p>
            <a:endParaRPr lang="en-US" dirty="0"/>
          </a:p>
        </p:txBody>
      </p:sp>
      <p:sp>
        <p:nvSpPr>
          <p:cNvPr id="8" name="Text Placeholder 7"/>
          <p:cNvSpPr>
            <a:spLocks noGrp="1"/>
          </p:cNvSpPr>
          <p:nvPr>
            <p:ph type="body" sz="half" idx="2"/>
          </p:nvPr>
        </p:nvSpPr>
        <p:spPr>
          <a:xfrm>
            <a:off x="0" y="3031490"/>
            <a:ext cx="1905000" cy="2362200"/>
          </a:xfrm>
        </p:spPr>
        <p:txBody>
          <a:bodyPr/>
          <a:lstStyle/>
          <a:p>
            <a:r>
              <a:rPr lang="en-US" sz="1200" dirty="0" smtClean="0"/>
              <a:t>Volunteer Coordinator:</a:t>
            </a:r>
            <a:r>
              <a:rPr lang="en-US" dirty="0" smtClean="0"/>
              <a:t/>
            </a:r>
            <a:br>
              <a:rPr lang="en-US" dirty="0" smtClean="0"/>
            </a:br>
            <a:r>
              <a:rPr lang="en-US" dirty="0" err="1" smtClean="0"/>
              <a:t>Khalilah</a:t>
            </a:r>
            <a:r>
              <a:rPr lang="en-US" dirty="0" smtClean="0"/>
              <a:t> Warren</a:t>
            </a:r>
            <a:br>
              <a:rPr lang="en-US" dirty="0" smtClean="0"/>
            </a:br>
            <a:r>
              <a:rPr lang="en-US" sz="1200" dirty="0" smtClean="0"/>
              <a:t>254-753-4593, ext. 203</a:t>
            </a:r>
            <a:r>
              <a:rPr lang="en-US" dirty="0" smtClean="0"/>
              <a:t/>
            </a:r>
            <a:br>
              <a:rPr lang="en-US" dirty="0" smtClean="0"/>
            </a:br>
            <a:r>
              <a:rPr lang="en-US" sz="1200" u="sng" dirty="0" smtClean="0">
                <a:hlinkClick r:id="rId2"/>
              </a:rPr>
              <a:t>kwcaritas@grandecom.net</a:t>
            </a:r>
            <a:endParaRPr lang="en-US" sz="1200" u="sng" dirty="0" smtClean="0"/>
          </a:p>
          <a:p>
            <a:r>
              <a:rPr lang="en-US" sz="1200" dirty="0" smtClean="0"/>
              <a:t>Website:  </a:t>
            </a:r>
            <a:br>
              <a:rPr lang="en-US" sz="1200" dirty="0" smtClean="0"/>
            </a:br>
            <a:r>
              <a:rPr lang="en-US" u="sng" dirty="0" smtClean="0">
                <a:hlinkClick r:id="rId3"/>
              </a:rPr>
              <a:t>caritas-waco.org</a:t>
            </a:r>
            <a:endParaRPr lang="en-US" dirty="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aritaslogo.tif"/>
          <p:cNvPicPr>
            <a:picLocks noChangeAspect="1"/>
          </p:cNvPicPr>
          <p:nvPr/>
        </p:nvPicPr>
        <p:blipFill>
          <a:blip r:embed="rId4" cstate="print"/>
          <a:stretch>
            <a:fillRect/>
          </a:stretch>
        </p:blipFill>
        <p:spPr>
          <a:xfrm>
            <a:off x="76200" y="381000"/>
            <a:ext cx="1570990" cy="762000"/>
          </a:xfrm>
          <a:prstGeom prst="rect">
            <a:avLst/>
          </a:prstGeom>
        </p:spPr>
      </p:pic>
    </p:spTree>
  </p:cSld>
  <p:clrMapOvr>
    <a:masterClrMapping/>
  </p:clrMapOvr>
  <p:transition spd="slow" advClick="0" advTm="1500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0" y="228600"/>
            <a:ext cx="7086600" cy="1143000"/>
          </a:xfrm>
        </p:spPr>
        <p:txBody>
          <a:bodyPr>
            <a:normAutofit fontScale="90000"/>
          </a:bodyPr>
          <a:lstStyle/>
          <a:p>
            <a:r>
              <a:rPr lang="en-US" dirty="0" smtClean="0"/>
              <a:t>Christian Women’s Job Corps</a:t>
            </a:r>
            <a:endParaRPr lang="en-US" dirty="0"/>
          </a:p>
        </p:txBody>
      </p:sp>
      <p:sp>
        <p:nvSpPr>
          <p:cNvPr id="7" name="Content Placeholder 6"/>
          <p:cNvSpPr>
            <a:spLocks noGrp="1"/>
          </p:cNvSpPr>
          <p:nvPr>
            <p:ph idx="1"/>
          </p:nvPr>
        </p:nvSpPr>
        <p:spPr>
          <a:xfrm>
            <a:off x="2706624" y="2446990"/>
            <a:ext cx="5715000" cy="3801409"/>
          </a:xfrm>
        </p:spPr>
        <p:txBody>
          <a:bodyPr>
            <a:normAutofit fontScale="77500" lnSpcReduction="20000"/>
          </a:bodyPr>
          <a:lstStyle/>
          <a:p>
            <a:r>
              <a:rPr lang="en-US" b="1" dirty="0" smtClean="0"/>
              <a:t>Mission</a:t>
            </a:r>
            <a:r>
              <a:rPr lang="en-US" dirty="0" smtClean="0"/>
              <a:t/>
            </a:r>
            <a:br>
              <a:rPr lang="en-US" dirty="0" smtClean="0"/>
            </a:br>
            <a:r>
              <a:rPr lang="en-US" dirty="0" smtClean="0"/>
              <a:t>The mission of Christian Women’s Job Corps is to provide women in need development of life skills and employment education classes taught in a Christian context where women mentor women.  This purpose of Christian Women’s Job Corps is to provide “Hands of Hope” through educating, mentoring, and encouraging.</a:t>
            </a:r>
          </a:p>
          <a:p>
            <a:r>
              <a:rPr lang="en-US" b="1" dirty="0" smtClean="0"/>
              <a:t>Volunteer Opportunities</a:t>
            </a:r>
            <a:r>
              <a:rPr lang="en-US" dirty="0" smtClean="0"/>
              <a:t/>
            </a:r>
            <a:br>
              <a:rPr lang="en-US" dirty="0" smtClean="0"/>
            </a:br>
            <a:r>
              <a:rPr lang="en-US" dirty="0" smtClean="0"/>
              <a:t>Prayer Team  </a:t>
            </a:r>
            <a:br>
              <a:rPr lang="en-US" dirty="0" smtClean="0"/>
            </a:br>
            <a:r>
              <a:rPr lang="en-US" dirty="0" smtClean="0"/>
              <a:t>Encourager Team </a:t>
            </a:r>
            <a:br>
              <a:rPr lang="en-US" dirty="0" smtClean="0"/>
            </a:br>
            <a:r>
              <a:rPr lang="en-US" dirty="0" smtClean="0"/>
              <a:t>Hospitality Team </a:t>
            </a:r>
            <a:br>
              <a:rPr lang="en-US" dirty="0" smtClean="0"/>
            </a:br>
            <a:r>
              <a:rPr lang="en-US" dirty="0" smtClean="0"/>
              <a:t>Support Team </a:t>
            </a:r>
            <a:br>
              <a:rPr lang="en-US" dirty="0" smtClean="0"/>
            </a:br>
            <a:r>
              <a:rPr lang="en-US" dirty="0" smtClean="0"/>
              <a:t>Publicity Team</a:t>
            </a:r>
            <a:br>
              <a:rPr lang="en-US" dirty="0" smtClean="0"/>
            </a:br>
            <a:r>
              <a:rPr lang="en-US" dirty="0" smtClean="0"/>
              <a:t>Fundraising Team  </a:t>
            </a:r>
            <a:br>
              <a:rPr lang="en-US" dirty="0" smtClean="0"/>
            </a:br>
            <a:r>
              <a:rPr lang="en-US" dirty="0" smtClean="0"/>
              <a:t>Education Team </a:t>
            </a:r>
            <a:br>
              <a:rPr lang="en-US" dirty="0" smtClean="0"/>
            </a:br>
            <a:r>
              <a:rPr lang="en-US" dirty="0" smtClean="0"/>
              <a:t>Journey Partner Team</a:t>
            </a:r>
            <a:endParaRPr lang="en-US" dirty="0"/>
          </a:p>
        </p:txBody>
      </p:sp>
      <p:sp>
        <p:nvSpPr>
          <p:cNvPr id="8" name="Text Placeholder 7"/>
          <p:cNvSpPr>
            <a:spLocks noGrp="1"/>
          </p:cNvSpPr>
          <p:nvPr>
            <p:ph type="body" sz="half" idx="2"/>
          </p:nvPr>
        </p:nvSpPr>
        <p:spPr>
          <a:xfrm>
            <a:off x="0" y="2438400"/>
            <a:ext cx="1828800" cy="2955290"/>
          </a:xfrm>
        </p:spPr>
        <p:txBody>
          <a:bodyPr>
            <a:noAutofit/>
          </a:bodyPr>
          <a:lstStyle/>
          <a:p>
            <a:pPr>
              <a:lnSpc>
                <a:spcPct val="100000"/>
              </a:lnSpc>
            </a:pPr>
            <a:r>
              <a:rPr lang="en-US" sz="1200" dirty="0" smtClean="0"/>
              <a:t>Executive Director:          </a:t>
            </a:r>
            <a:br>
              <a:rPr lang="en-US" sz="1200" dirty="0" smtClean="0"/>
            </a:br>
            <a:r>
              <a:rPr lang="en-US" sz="1200" dirty="0" smtClean="0"/>
              <a:t>Pam Mohundro</a:t>
            </a:r>
            <a:br>
              <a:rPr lang="en-US" sz="1200" dirty="0" smtClean="0"/>
            </a:br>
            <a:r>
              <a:rPr lang="en-US" sz="1200" u="sng" dirty="0" smtClean="0">
                <a:hlinkClick r:id="rId2"/>
              </a:rPr>
              <a:t>pam@cwjcwaco.org</a:t>
            </a:r>
            <a:endParaRPr lang="en-US" sz="1200" dirty="0" smtClean="0"/>
          </a:p>
          <a:p>
            <a:pPr>
              <a:lnSpc>
                <a:spcPct val="100000"/>
              </a:lnSpc>
            </a:pPr>
            <a:r>
              <a:rPr lang="en-US" sz="1200" dirty="0" smtClean="0"/>
              <a:t>Associate Director:          </a:t>
            </a:r>
            <a:br>
              <a:rPr lang="en-US" sz="1200" dirty="0" smtClean="0"/>
            </a:br>
            <a:r>
              <a:rPr lang="en-US" sz="1200" dirty="0" smtClean="0"/>
              <a:t>Becky Ellison </a:t>
            </a:r>
            <a:br>
              <a:rPr lang="en-US" sz="1200" dirty="0" smtClean="0"/>
            </a:br>
            <a:r>
              <a:rPr lang="en-US" sz="1200" u="sng" dirty="0" smtClean="0">
                <a:hlinkClick r:id="rId3"/>
              </a:rPr>
              <a:t>becky@cwjcwaco.org</a:t>
            </a:r>
            <a:endParaRPr lang="en-US" sz="1200" dirty="0" smtClean="0"/>
          </a:p>
          <a:p>
            <a:pPr>
              <a:lnSpc>
                <a:spcPct val="100000"/>
              </a:lnSpc>
            </a:pPr>
            <a:r>
              <a:rPr lang="en-US" sz="1200" dirty="0" smtClean="0"/>
              <a:t>Volunteer Coordinator:  </a:t>
            </a:r>
            <a:br>
              <a:rPr lang="en-US" sz="1200" dirty="0" smtClean="0"/>
            </a:br>
            <a:r>
              <a:rPr lang="en-US" sz="1200" dirty="0" smtClean="0"/>
              <a:t>Margie Cox</a:t>
            </a:r>
            <a:br>
              <a:rPr lang="en-US" sz="1200" dirty="0" smtClean="0"/>
            </a:br>
            <a:r>
              <a:rPr lang="en-US" sz="1200" u="sng" dirty="0" smtClean="0">
                <a:hlinkClick r:id="rId4"/>
              </a:rPr>
              <a:t>margie@cwjcwaco.org</a:t>
            </a:r>
            <a:endParaRPr lang="en-US" sz="1200" dirty="0" smtClean="0"/>
          </a:p>
          <a:p>
            <a:pPr>
              <a:lnSpc>
                <a:spcPct val="100000"/>
              </a:lnSpc>
            </a:pPr>
            <a:r>
              <a:rPr lang="en-US" sz="1200" dirty="0" smtClean="0"/>
              <a:t>Phone:   254.757.0416</a:t>
            </a:r>
            <a:br>
              <a:rPr lang="en-US" sz="1200" dirty="0" smtClean="0"/>
            </a:br>
            <a:r>
              <a:rPr lang="en-US" sz="1200" dirty="0" smtClean="0"/>
              <a:t>4112 Memorial Drive</a:t>
            </a:r>
            <a:br>
              <a:rPr lang="en-US" sz="1200" dirty="0" smtClean="0"/>
            </a:br>
            <a:r>
              <a:rPr lang="en-US" sz="1200" dirty="0" smtClean="0"/>
              <a:t>Waco, Texas</a:t>
            </a:r>
          </a:p>
          <a:p>
            <a:pPr>
              <a:lnSpc>
                <a:spcPct val="100000"/>
              </a:lnSpc>
            </a:pPr>
            <a:r>
              <a:rPr lang="en-US" sz="1200" dirty="0" smtClean="0"/>
              <a:t>Website: </a:t>
            </a:r>
            <a:br>
              <a:rPr lang="en-US" sz="1200" dirty="0" smtClean="0"/>
            </a:br>
            <a:r>
              <a:rPr lang="en-US" sz="1200" u="sng" dirty="0" smtClean="0">
                <a:hlinkClick r:id="rId5"/>
              </a:rPr>
              <a:t>cwjcwaco.org</a:t>
            </a:r>
            <a:endParaRPr lang="en-US" sz="1200" dirty="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WJC_Logo - color.JPG"/>
          <p:cNvPicPr>
            <a:picLocks noChangeAspect="1"/>
          </p:cNvPicPr>
          <p:nvPr/>
        </p:nvPicPr>
        <p:blipFill>
          <a:blip r:embed="rId6" cstate="print"/>
          <a:srcRect r="71875" b="52500"/>
          <a:stretch>
            <a:fillRect/>
          </a:stretch>
        </p:blipFill>
        <p:spPr>
          <a:xfrm>
            <a:off x="425116" y="228600"/>
            <a:ext cx="1022684" cy="1295400"/>
          </a:xfrm>
          <a:prstGeom prst="rect">
            <a:avLst/>
          </a:prstGeom>
        </p:spPr>
      </p:pic>
    </p:spTree>
  </p:cSld>
  <p:clrMapOvr>
    <a:masterClrMapping/>
  </p:clrMapOvr>
  <p:transition spd="slow" advClick="0" advTm="15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228600"/>
            <a:ext cx="6400800" cy="1143000"/>
          </a:xfrm>
        </p:spPr>
        <p:txBody>
          <a:bodyPr>
            <a:normAutofit fontScale="90000"/>
          </a:bodyPr>
          <a:lstStyle/>
          <a:p>
            <a:r>
              <a:rPr lang="en-US" dirty="0" smtClean="0"/>
              <a:t>Heart of Texas Retired &amp; Senior Volunteer Program</a:t>
            </a:r>
            <a:endParaRPr lang="en-US" dirty="0"/>
          </a:p>
        </p:txBody>
      </p:sp>
      <p:sp>
        <p:nvSpPr>
          <p:cNvPr id="7" name="Content Placeholder 6"/>
          <p:cNvSpPr>
            <a:spLocks noGrp="1"/>
          </p:cNvSpPr>
          <p:nvPr>
            <p:ph idx="1"/>
          </p:nvPr>
        </p:nvSpPr>
        <p:spPr/>
        <p:txBody>
          <a:bodyPr>
            <a:normAutofit fontScale="77500" lnSpcReduction="20000"/>
          </a:bodyPr>
          <a:lstStyle/>
          <a:p>
            <a:r>
              <a:rPr lang="en-US" b="1" dirty="0" smtClean="0"/>
              <a:t>Mission</a:t>
            </a:r>
            <a:r>
              <a:rPr lang="en-US" dirty="0" smtClean="0"/>
              <a:t/>
            </a:r>
            <a:br>
              <a:rPr lang="en-US" dirty="0" smtClean="0"/>
            </a:br>
            <a:r>
              <a:rPr lang="en-US" dirty="0" smtClean="0"/>
              <a:t>The mission of RSVP is to support individuals who initiate positive change among their local and national communities though volunteering.  By utilizing volunteer’s skills and experiences, RSVP creates a strong force of citizens capable of helping non-profits sustain themselves and serve the community effectively. Heart of Texas RSVP links volunteers with non-profit organizations in McLennan, Hill, Freestone, Limestone, Falls, and Bosque counties. </a:t>
            </a:r>
          </a:p>
          <a:p>
            <a:r>
              <a:rPr lang="en-US" b="1" dirty="0" smtClean="0"/>
              <a:t>Volunteer Opportunities</a:t>
            </a:r>
            <a:r>
              <a:rPr lang="en-US" dirty="0" smtClean="0"/>
              <a:t/>
            </a:r>
            <a:br>
              <a:rPr lang="en-US" dirty="0" smtClean="0"/>
            </a:br>
            <a:r>
              <a:rPr lang="en-US" dirty="0" smtClean="0"/>
              <a:t>Organizations with which RSVP has a relationship offer volunteers opportunities with animals, children, education, food banks, hospice assistance, mentoring, museums, and nursing homes. </a:t>
            </a:r>
            <a:endParaRPr lang="en-US" dirty="0"/>
          </a:p>
        </p:txBody>
      </p:sp>
      <p:sp>
        <p:nvSpPr>
          <p:cNvPr id="8" name="Text Placeholder 7"/>
          <p:cNvSpPr>
            <a:spLocks noGrp="1"/>
          </p:cNvSpPr>
          <p:nvPr>
            <p:ph type="body" sz="half" idx="2"/>
          </p:nvPr>
        </p:nvSpPr>
        <p:spPr>
          <a:xfrm>
            <a:off x="164592" y="2514600"/>
            <a:ext cx="1524000" cy="3733800"/>
          </a:xfrm>
        </p:spPr>
        <p:txBody>
          <a:bodyPr>
            <a:normAutofit fontScale="70000" lnSpcReduction="20000"/>
          </a:bodyPr>
          <a:lstStyle/>
          <a:p>
            <a:pPr lvl="0"/>
            <a:r>
              <a:rPr lang="en-US" dirty="0" smtClean="0"/>
              <a:t>Program Director:</a:t>
            </a:r>
            <a:br>
              <a:rPr lang="en-US" dirty="0" smtClean="0"/>
            </a:br>
            <a:r>
              <a:rPr lang="en-US" dirty="0" smtClean="0"/>
              <a:t>Susan Copeland</a:t>
            </a:r>
            <a:br>
              <a:rPr lang="en-US" dirty="0" smtClean="0"/>
            </a:br>
            <a:r>
              <a:rPr lang="en-US" dirty="0" smtClean="0"/>
              <a:t>254-299-8577</a:t>
            </a:r>
          </a:p>
          <a:p>
            <a:r>
              <a:rPr lang="en-US" dirty="0" smtClean="0"/>
              <a:t>Volunteer Coordinator: </a:t>
            </a:r>
            <a:br>
              <a:rPr lang="en-US" dirty="0" smtClean="0"/>
            </a:br>
            <a:r>
              <a:rPr lang="en-US" dirty="0" smtClean="0"/>
              <a:t>Rita Tejada</a:t>
            </a:r>
            <a:br>
              <a:rPr lang="en-US" dirty="0" smtClean="0"/>
            </a:br>
            <a:r>
              <a:rPr lang="en-US" dirty="0" smtClean="0"/>
              <a:t>254-299-8766</a:t>
            </a:r>
          </a:p>
          <a:p>
            <a:r>
              <a:rPr lang="en-US" dirty="0" smtClean="0"/>
              <a:t>Address:       </a:t>
            </a:r>
            <a:br>
              <a:rPr lang="en-US" dirty="0" smtClean="0"/>
            </a:br>
            <a:r>
              <a:rPr lang="en-US" dirty="0" smtClean="0"/>
              <a:t>HOT-RSVP c/o MCC</a:t>
            </a:r>
            <a:br>
              <a:rPr lang="en-US" dirty="0" smtClean="0"/>
            </a:br>
            <a:r>
              <a:rPr lang="en-US" dirty="0" smtClean="0"/>
              <a:t>1400 College Dr.</a:t>
            </a:r>
            <a:br>
              <a:rPr lang="en-US" dirty="0" smtClean="0"/>
            </a:br>
            <a:r>
              <a:rPr lang="en-US" dirty="0" smtClean="0"/>
              <a:t>Waco, TX 76708</a:t>
            </a:r>
          </a:p>
          <a:p>
            <a:r>
              <a:rPr lang="en-US" i="1" dirty="0" smtClean="0"/>
              <a:t>*We are sponsored and located on the McLennan Community College campus.</a:t>
            </a:r>
            <a:endParaRPr lang="en-US" i="1" dirty="0"/>
          </a:p>
        </p:txBody>
      </p:sp>
      <p:pic>
        <p:nvPicPr>
          <p:cNvPr id="6" name="Picture 5" descr="scrsvp.jpg"/>
          <p:cNvPicPr>
            <a:picLocks noChangeAspect="1"/>
          </p:cNvPicPr>
          <p:nvPr/>
        </p:nvPicPr>
        <p:blipFill>
          <a:blip r:embed="rId2" cstate="print"/>
          <a:stretch>
            <a:fillRect/>
          </a:stretch>
        </p:blipFill>
        <p:spPr>
          <a:xfrm>
            <a:off x="144780" y="76200"/>
            <a:ext cx="1531620" cy="1531620"/>
          </a:xfrm>
          <a:prstGeom prst="rect">
            <a:avLst/>
          </a:prstGeom>
          <a:effectLst>
            <a:outerShdw blurRad="50800" dist="38100" dir="8100000" algn="tr" rotWithShape="0">
              <a:prstClr val="black">
                <a:alpha val="40000"/>
              </a:prstClr>
            </a:outerShdw>
          </a:effectLst>
        </p:spPr>
      </p:pic>
    </p:spTree>
  </p:cSld>
  <p:clrMapOvr>
    <a:masterClrMapping/>
  </p:clrMapOvr>
  <p:transition spd="slow" advClick="0" advTm="150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Hillcrest Baptist Medical Center Auxiliary</a:t>
            </a:r>
            <a:endParaRPr lang="en-US" dirty="0"/>
          </a:p>
        </p:txBody>
      </p:sp>
      <p:sp>
        <p:nvSpPr>
          <p:cNvPr id="7" name="Content Placeholder 6"/>
          <p:cNvSpPr>
            <a:spLocks noGrp="1"/>
          </p:cNvSpPr>
          <p:nvPr>
            <p:ph idx="1"/>
          </p:nvPr>
        </p:nvSpPr>
        <p:spPr>
          <a:xfrm>
            <a:off x="2706624" y="2446990"/>
            <a:ext cx="5715000" cy="3877610"/>
          </a:xfrm>
        </p:spPr>
        <p:txBody>
          <a:bodyPr>
            <a:normAutofit fontScale="62500" lnSpcReduction="20000"/>
          </a:bodyPr>
          <a:lstStyle/>
          <a:p>
            <a:r>
              <a:rPr lang="en-US" b="1" dirty="0" smtClean="0"/>
              <a:t>Mission:</a:t>
            </a:r>
            <a:r>
              <a:rPr lang="en-US" dirty="0" smtClean="0"/>
              <a:t/>
            </a:r>
            <a:br>
              <a:rPr lang="en-US" dirty="0" smtClean="0"/>
            </a:br>
            <a:r>
              <a:rPr lang="en-US" dirty="0" smtClean="0"/>
              <a:t>The purpose of the Hillcrest Auxiliary is to enhance the mission of Hillcrest Baptist Medical Center: "To personally provide quality health care and services in a Christian environment" through volunteer commitment and support.</a:t>
            </a:r>
          </a:p>
          <a:p>
            <a:r>
              <a:rPr lang="en-US" b="1" dirty="0" smtClean="0"/>
              <a:t>Volunteer Opportunities:</a:t>
            </a:r>
            <a:r>
              <a:rPr lang="en-US" dirty="0" smtClean="0"/>
              <a:t/>
            </a:r>
            <a:br>
              <a:rPr lang="en-US" dirty="0" smtClean="0"/>
            </a:br>
            <a:r>
              <a:rPr lang="en-US" dirty="0" smtClean="0"/>
              <a:t>Volunteer activities vary from personal contact with patients, staff, visitors and customers to community contact through fundraising, on behalf of the Hillcrest Auxiliary.   </a:t>
            </a:r>
          </a:p>
          <a:p>
            <a:pPr lvl="1">
              <a:buNone/>
            </a:pPr>
            <a:r>
              <a:rPr lang="en-US" dirty="0" smtClean="0"/>
              <a:t>	Areas of assistance include:</a:t>
            </a:r>
            <a:br>
              <a:rPr lang="en-US" dirty="0" smtClean="0"/>
            </a:br>
            <a:r>
              <a:rPr lang="en-US" dirty="0" smtClean="0"/>
              <a:t>Gift Shop</a:t>
            </a:r>
            <a:br>
              <a:rPr lang="en-US" dirty="0" smtClean="0"/>
            </a:br>
            <a:r>
              <a:rPr lang="en-US" dirty="0" smtClean="0"/>
              <a:t>Information Desk</a:t>
            </a:r>
            <a:br>
              <a:rPr lang="en-US" dirty="0" smtClean="0"/>
            </a:br>
            <a:r>
              <a:rPr lang="en-US" dirty="0" smtClean="0"/>
              <a:t>Food Services</a:t>
            </a:r>
            <a:br>
              <a:rPr lang="en-US" dirty="0" smtClean="0"/>
            </a:br>
            <a:r>
              <a:rPr lang="en-US" dirty="0" smtClean="0"/>
              <a:t>Materials Management</a:t>
            </a:r>
            <a:br>
              <a:rPr lang="en-US" dirty="0" smtClean="0"/>
            </a:br>
            <a:r>
              <a:rPr lang="en-US" dirty="0" smtClean="0"/>
              <a:t>Human Resources</a:t>
            </a:r>
            <a:br>
              <a:rPr lang="en-US" dirty="0" smtClean="0"/>
            </a:br>
            <a:r>
              <a:rPr lang="en-US" dirty="0" smtClean="0"/>
              <a:t>Patient Registration</a:t>
            </a:r>
            <a:br>
              <a:rPr lang="en-US" dirty="0" smtClean="0"/>
            </a:br>
            <a:r>
              <a:rPr lang="en-US" dirty="0" smtClean="0"/>
              <a:t>Emergency Department</a:t>
            </a:r>
            <a:br>
              <a:rPr lang="en-US" dirty="0" smtClean="0"/>
            </a:br>
            <a:r>
              <a:rPr lang="en-US" dirty="0" err="1" smtClean="0"/>
              <a:t>Kidsville</a:t>
            </a:r>
            <a:r>
              <a:rPr lang="en-US" dirty="0" smtClean="0"/>
              <a:t/>
            </a:r>
            <a:br>
              <a:rPr lang="en-US" dirty="0" smtClean="0"/>
            </a:br>
            <a:r>
              <a:rPr lang="en-US" dirty="0" smtClean="0"/>
              <a:t>“Heart-to-Heart” Program  </a:t>
            </a:r>
            <a:br>
              <a:rPr lang="en-US" dirty="0" smtClean="0"/>
            </a:br>
            <a:endParaRPr lang="en-US" dirty="0" smtClean="0"/>
          </a:p>
          <a:p>
            <a:endParaRPr lang="en-US" dirty="0" smtClean="0"/>
          </a:p>
          <a:p>
            <a:endParaRPr lang="en-US" dirty="0"/>
          </a:p>
        </p:txBody>
      </p:sp>
      <p:sp>
        <p:nvSpPr>
          <p:cNvPr id="8" name="Text Placeholder 7"/>
          <p:cNvSpPr>
            <a:spLocks noGrp="1"/>
          </p:cNvSpPr>
          <p:nvPr>
            <p:ph type="body" sz="half" idx="2"/>
          </p:nvPr>
        </p:nvSpPr>
        <p:spPr>
          <a:xfrm>
            <a:off x="0" y="3031490"/>
            <a:ext cx="1828800" cy="2362200"/>
          </a:xfrm>
        </p:spPr>
        <p:txBody>
          <a:bodyPr>
            <a:normAutofit/>
          </a:bodyPr>
          <a:lstStyle/>
          <a:p>
            <a:r>
              <a:rPr lang="en-US" sz="1200" dirty="0" smtClean="0"/>
              <a:t>Volunteer Services: </a:t>
            </a:r>
            <a:br>
              <a:rPr lang="en-US" sz="1200" dirty="0" smtClean="0"/>
            </a:br>
            <a:r>
              <a:rPr lang="en-US" dirty="0" smtClean="0"/>
              <a:t>254-202-9202 </a:t>
            </a:r>
          </a:p>
          <a:p>
            <a:r>
              <a:rPr lang="en-US" sz="1200" dirty="0" smtClean="0"/>
              <a:t>Website: </a:t>
            </a:r>
            <a:r>
              <a:rPr lang="en-US" dirty="0" smtClean="0"/>
              <a:t/>
            </a:r>
            <a:br>
              <a:rPr lang="en-US" dirty="0" smtClean="0"/>
            </a:br>
            <a:r>
              <a:rPr lang="en-US" dirty="0" smtClean="0"/>
              <a:t>hillcrest.net/index.</a:t>
            </a:r>
            <a:br>
              <a:rPr lang="en-US" dirty="0" smtClean="0"/>
            </a:br>
            <a:r>
              <a:rPr lang="en-US" dirty="0" err="1" smtClean="0"/>
              <a:t>php</a:t>
            </a:r>
            <a:r>
              <a:rPr lang="en-US" dirty="0" smtClean="0"/>
              <a:t>/volunteer/</a:t>
            </a:r>
            <a:br>
              <a:rPr lang="en-US" dirty="0" smtClean="0"/>
            </a:br>
            <a:r>
              <a:rPr lang="en-US" dirty="0" smtClean="0"/>
              <a:t>auxiliary</a:t>
            </a:r>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illcrest_logo.jpg"/>
          <p:cNvPicPr>
            <a:picLocks noChangeAspect="1"/>
          </p:cNvPicPr>
          <p:nvPr/>
        </p:nvPicPr>
        <p:blipFill>
          <a:blip r:embed="rId2" cstate="print"/>
          <a:srcRect r="69845"/>
          <a:stretch>
            <a:fillRect/>
          </a:stretch>
        </p:blipFill>
        <p:spPr>
          <a:xfrm>
            <a:off x="76200" y="358275"/>
            <a:ext cx="1676400" cy="896379"/>
          </a:xfrm>
          <a:prstGeom prst="rect">
            <a:avLst/>
          </a:prstGeom>
        </p:spPr>
      </p:pic>
    </p:spTree>
  </p:cSld>
  <p:clrMapOvr>
    <a:masterClrMapping/>
  </p:clrMapOvr>
  <p:transition spd="slow" advClick="0" advTm="15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Meals &amp; Wheels</a:t>
            </a:r>
            <a:endParaRPr lang="en-US" dirty="0"/>
          </a:p>
        </p:txBody>
      </p:sp>
      <p:sp>
        <p:nvSpPr>
          <p:cNvPr id="7" name="Content Placeholder 6"/>
          <p:cNvSpPr>
            <a:spLocks noGrp="1"/>
          </p:cNvSpPr>
          <p:nvPr>
            <p:ph idx="1"/>
          </p:nvPr>
        </p:nvSpPr>
        <p:spPr>
          <a:xfrm>
            <a:off x="2706624" y="2446990"/>
            <a:ext cx="5715000" cy="3953809"/>
          </a:xfrm>
        </p:spPr>
        <p:txBody>
          <a:bodyPr>
            <a:normAutofit fontScale="85000" lnSpcReduction="20000"/>
          </a:bodyPr>
          <a:lstStyle/>
          <a:p>
            <a:r>
              <a:rPr lang="en-US" b="1" dirty="0" smtClean="0"/>
              <a:t>Mission</a:t>
            </a:r>
            <a:r>
              <a:rPr lang="en-US" dirty="0" smtClean="0"/>
              <a:t/>
            </a:r>
            <a:br>
              <a:rPr lang="en-US" dirty="0" smtClean="0"/>
            </a:br>
            <a:r>
              <a:rPr lang="en-US" dirty="0" smtClean="0"/>
              <a:t>To enhance the independence and guard the dignity of older adults and vulnerable populations. We fulfill this mission through the services of Meals On Wheels, Senior Centers, and Transportation. We strive to be responsive to the needs of our clients, serving them in a way that demonstrates caring concern. </a:t>
            </a:r>
          </a:p>
          <a:p>
            <a:r>
              <a:rPr lang="en-US" b="1" dirty="0" smtClean="0"/>
              <a:t>Volunteer Opportunities</a:t>
            </a:r>
            <a:r>
              <a:rPr lang="en-US" dirty="0" smtClean="0"/>
              <a:t/>
            </a:r>
            <a:br>
              <a:rPr lang="en-US" dirty="0" smtClean="0"/>
            </a:br>
            <a:r>
              <a:rPr lang="en-US" dirty="0" smtClean="0"/>
              <a:t>Meal Delivery</a:t>
            </a:r>
            <a:br>
              <a:rPr lang="en-US" dirty="0" smtClean="0"/>
            </a:br>
            <a:r>
              <a:rPr lang="en-US" dirty="0" smtClean="0"/>
              <a:t>Dish-Up Meals</a:t>
            </a:r>
            <a:br>
              <a:rPr lang="en-US" dirty="0" smtClean="0"/>
            </a:br>
            <a:r>
              <a:rPr lang="en-US" dirty="0" smtClean="0"/>
              <a:t>Pet Food Project</a:t>
            </a:r>
            <a:br>
              <a:rPr lang="en-US" dirty="0" smtClean="0"/>
            </a:br>
            <a:r>
              <a:rPr lang="en-US" dirty="0" smtClean="0"/>
              <a:t>Groceries-to-Go</a:t>
            </a:r>
            <a:br>
              <a:rPr lang="en-US" dirty="0" smtClean="0"/>
            </a:br>
            <a:r>
              <a:rPr lang="en-US" dirty="0" smtClean="0"/>
              <a:t>Handyman Helpers</a:t>
            </a:r>
            <a:br>
              <a:rPr lang="en-US" dirty="0" smtClean="0"/>
            </a:br>
            <a:r>
              <a:rPr lang="en-US" dirty="0" smtClean="0"/>
              <a:t>Group Projects</a:t>
            </a:r>
          </a:p>
          <a:p>
            <a:endParaRPr lang="en-US" dirty="0"/>
          </a:p>
        </p:txBody>
      </p:sp>
      <p:sp>
        <p:nvSpPr>
          <p:cNvPr id="8" name="Text Placeholder 7"/>
          <p:cNvSpPr>
            <a:spLocks noGrp="1"/>
          </p:cNvSpPr>
          <p:nvPr>
            <p:ph type="body" sz="half" idx="2"/>
          </p:nvPr>
        </p:nvSpPr>
        <p:spPr>
          <a:xfrm>
            <a:off x="0" y="3031490"/>
            <a:ext cx="1828800" cy="2362200"/>
          </a:xfrm>
        </p:spPr>
        <p:txBody>
          <a:bodyPr>
            <a:normAutofit fontScale="92500"/>
          </a:bodyPr>
          <a:lstStyle/>
          <a:p>
            <a:r>
              <a:rPr lang="en-US" sz="1300" dirty="0" smtClean="0"/>
              <a:t>Volunteer Coordinator:</a:t>
            </a:r>
            <a:r>
              <a:rPr lang="en-US" dirty="0" smtClean="0"/>
              <a:t/>
            </a:r>
            <a:br>
              <a:rPr lang="en-US" dirty="0" smtClean="0"/>
            </a:br>
            <a:r>
              <a:rPr lang="en-US" dirty="0" smtClean="0"/>
              <a:t>Barbara Danna</a:t>
            </a:r>
            <a:br>
              <a:rPr lang="en-US" dirty="0" smtClean="0"/>
            </a:br>
            <a:r>
              <a:rPr lang="en-US" dirty="0" smtClean="0"/>
              <a:t>254-752-0316 </a:t>
            </a:r>
            <a:r>
              <a:rPr lang="en-US" sz="1200" u="sng" dirty="0" smtClean="0">
                <a:hlinkClick r:id="rId2"/>
              </a:rPr>
              <a:t>barbara@seniorministry.org</a:t>
            </a:r>
            <a:endParaRPr lang="en-US" sz="1200" u="sng" dirty="0" smtClean="0"/>
          </a:p>
          <a:p>
            <a:r>
              <a:rPr lang="en-US" sz="1300" dirty="0" smtClean="0"/>
              <a:t>Website:</a:t>
            </a:r>
            <a:r>
              <a:rPr lang="en-US" dirty="0" smtClean="0"/>
              <a:t/>
            </a:r>
            <a:br>
              <a:rPr lang="en-US" dirty="0" smtClean="0"/>
            </a:br>
            <a:r>
              <a:rPr lang="en-US" sz="1300" u="sng" dirty="0" smtClean="0">
                <a:hlinkClick r:id="rId3"/>
              </a:rPr>
              <a:t>mealsandwheelswaco.org</a:t>
            </a:r>
            <a:endParaRPr lang="en-US" sz="1300" dirty="0" smtClean="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eals&amp;WheelsLogo copy2.jpg"/>
          <p:cNvPicPr>
            <a:picLocks noChangeAspect="1"/>
          </p:cNvPicPr>
          <p:nvPr/>
        </p:nvPicPr>
        <p:blipFill>
          <a:blip r:embed="rId4" cstate="print"/>
          <a:stretch>
            <a:fillRect/>
          </a:stretch>
        </p:blipFill>
        <p:spPr>
          <a:xfrm>
            <a:off x="152400" y="448734"/>
            <a:ext cx="1600200" cy="770466"/>
          </a:xfrm>
          <a:prstGeom prst="rect">
            <a:avLst/>
          </a:prstGeom>
        </p:spPr>
      </p:pic>
    </p:spTree>
  </p:cSld>
  <p:clrMapOvr>
    <a:masterClrMapping/>
  </p:clrMapOvr>
  <p:transition spd="slow" advClick="0" advTm="15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Mission Waco</a:t>
            </a:r>
            <a:endParaRPr lang="en-US" dirty="0"/>
          </a:p>
        </p:txBody>
      </p:sp>
      <p:sp>
        <p:nvSpPr>
          <p:cNvPr id="7" name="Content Placeholder 6"/>
          <p:cNvSpPr>
            <a:spLocks noGrp="1"/>
          </p:cNvSpPr>
          <p:nvPr>
            <p:ph idx="1"/>
          </p:nvPr>
        </p:nvSpPr>
        <p:spPr>
          <a:xfrm>
            <a:off x="2706624" y="2446990"/>
            <a:ext cx="5715000" cy="3725209"/>
          </a:xfrm>
        </p:spPr>
        <p:txBody>
          <a:bodyPr>
            <a:normAutofit fontScale="85000" lnSpcReduction="20000"/>
          </a:bodyPr>
          <a:lstStyle/>
          <a:p>
            <a:r>
              <a:rPr lang="en-US" b="1" dirty="0" smtClean="0"/>
              <a:t>Mission:</a:t>
            </a:r>
            <a:r>
              <a:rPr lang="en-US" dirty="0" smtClean="0"/>
              <a:t/>
            </a:r>
            <a:br>
              <a:rPr lang="en-US" dirty="0" smtClean="0"/>
            </a:br>
            <a:r>
              <a:rPr lang="en-US" dirty="0" smtClean="0"/>
              <a:t>Provide Christian-based holistic, relationship-based programs that empower the poor and marginalized. </a:t>
            </a:r>
            <a:br>
              <a:rPr lang="en-US" dirty="0" smtClean="0"/>
            </a:br>
            <a:r>
              <a:rPr lang="en-US" dirty="0" smtClean="0"/>
              <a:t/>
            </a:r>
            <a:br>
              <a:rPr lang="en-US" dirty="0" smtClean="0"/>
            </a:br>
            <a:r>
              <a:rPr lang="en-US" dirty="0" smtClean="0"/>
              <a:t>Mobilize middle-class Americans to become more compassionately involved among the poor. </a:t>
            </a:r>
            <a:br>
              <a:rPr lang="en-US" dirty="0" smtClean="0"/>
            </a:br>
            <a:r>
              <a:rPr lang="en-US" dirty="0" smtClean="0"/>
              <a:t/>
            </a:r>
            <a:br>
              <a:rPr lang="en-US" dirty="0" smtClean="0"/>
            </a:br>
            <a:r>
              <a:rPr lang="en-US" dirty="0" smtClean="0"/>
              <a:t>Seek ways to overcome the systemic issues of social injustice which oppress the poor and marginalized.</a:t>
            </a:r>
          </a:p>
          <a:p>
            <a:r>
              <a:rPr lang="en-US" b="1" dirty="0" smtClean="0"/>
              <a:t>Volunteer Opportunities:</a:t>
            </a:r>
            <a:r>
              <a:rPr lang="en-US" dirty="0" smtClean="0"/>
              <a:t/>
            </a:r>
            <a:br>
              <a:rPr lang="en-US" dirty="0" smtClean="0"/>
            </a:br>
            <a:r>
              <a:rPr lang="en-US" dirty="0" smtClean="0"/>
              <a:t>Assisting with meal service</a:t>
            </a:r>
            <a:br>
              <a:rPr lang="en-US" dirty="0" smtClean="0"/>
            </a:br>
            <a:r>
              <a:rPr lang="en-US" dirty="0" smtClean="0"/>
              <a:t>Mentoring children, teens, and adults</a:t>
            </a:r>
            <a:br>
              <a:rPr lang="en-US" dirty="0" smtClean="0"/>
            </a:br>
            <a:r>
              <a:rPr lang="en-US" dirty="0" smtClean="0"/>
              <a:t>Office tasks</a:t>
            </a:r>
            <a:br>
              <a:rPr lang="en-US" dirty="0" smtClean="0"/>
            </a:br>
            <a:r>
              <a:rPr lang="en-US" dirty="0" smtClean="0"/>
              <a:t>Program assistance</a:t>
            </a:r>
          </a:p>
          <a:p>
            <a:endParaRPr lang="en-US" dirty="0"/>
          </a:p>
        </p:txBody>
      </p:sp>
      <p:sp>
        <p:nvSpPr>
          <p:cNvPr id="8" name="Text Placeholder 7"/>
          <p:cNvSpPr>
            <a:spLocks noGrp="1"/>
          </p:cNvSpPr>
          <p:nvPr>
            <p:ph type="body" sz="half" idx="2"/>
          </p:nvPr>
        </p:nvSpPr>
        <p:spPr>
          <a:xfrm>
            <a:off x="164592" y="2514600"/>
            <a:ext cx="1524000" cy="2879090"/>
          </a:xfrm>
        </p:spPr>
        <p:txBody>
          <a:bodyPr>
            <a:normAutofit/>
          </a:bodyPr>
          <a:lstStyle/>
          <a:p>
            <a:r>
              <a:rPr lang="en-US" sz="1200" dirty="0" smtClean="0"/>
              <a:t>Email:</a:t>
            </a:r>
            <a:r>
              <a:rPr lang="en-US" dirty="0" smtClean="0"/>
              <a:t/>
            </a:r>
            <a:br>
              <a:rPr lang="en-US" dirty="0" smtClean="0"/>
            </a:br>
            <a:r>
              <a:rPr lang="en-US" dirty="0" smtClean="0"/>
              <a:t>volunteers@</a:t>
            </a:r>
            <a:br>
              <a:rPr lang="en-US" dirty="0" smtClean="0"/>
            </a:br>
            <a:r>
              <a:rPr lang="en-US" dirty="0" smtClean="0"/>
              <a:t>missionwaco.org</a:t>
            </a:r>
          </a:p>
          <a:p>
            <a:r>
              <a:rPr lang="en-US" sz="1200" dirty="0" smtClean="0"/>
              <a:t>Phone:</a:t>
            </a:r>
            <a:r>
              <a:rPr lang="en-US" dirty="0" smtClean="0"/>
              <a:t/>
            </a:r>
            <a:br>
              <a:rPr lang="en-US" dirty="0" smtClean="0"/>
            </a:br>
            <a:r>
              <a:rPr lang="en-US" dirty="0" smtClean="0"/>
              <a:t>254-753-4900</a:t>
            </a:r>
            <a:endParaRPr lang="en-US" dirty="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issionWaco.jpg"/>
          <p:cNvPicPr>
            <a:picLocks noChangeAspect="1"/>
          </p:cNvPicPr>
          <p:nvPr/>
        </p:nvPicPr>
        <p:blipFill>
          <a:blip r:embed="rId2" cstate="print"/>
          <a:srcRect l="10833" r="67500" b="21968"/>
          <a:stretch>
            <a:fillRect/>
          </a:stretch>
        </p:blipFill>
        <p:spPr>
          <a:xfrm>
            <a:off x="76200" y="381000"/>
            <a:ext cx="1676400" cy="717940"/>
          </a:xfrm>
          <a:prstGeom prst="rect">
            <a:avLst/>
          </a:prstGeom>
        </p:spPr>
      </p:pic>
    </p:spTree>
  </p:cSld>
  <p:clrMapOvr>
    <a:masterClrMapping/>
  </p:clrMapOvr>
  <p:transition spd="slow" advClick="0" advTm="15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Talitha</a:t>
            </a:r>
            <a:r>
              <a:rPr lang="en-US" dirty="0" smtClean="0"/>
              <a:t> </a:t>
            </a:r>
            <a:r>
              <a:rPr lang="en-US" dirty="0" err="1" smtClean="0"/>
              <a:t>Koum</a:t>
            </a:r>
            <a:r>
              <a:rPr lang="en-US" dirty="0" smtClean="0"/>
              <a:t> Institute</a:t>
            </a:r>
            <a:endParaRPr lang="en-US" dirty="0"/>
          </a:p>
        </p:txBody>
      </p:sp>
      <p:sp>
        <p:nvSpPr>
          <p:cNvPr id="7" name="Content Placeholder 6"/>
          <p:cNvSpPr>
            <a:spLocks noGrp="1"/>
          </p:cNvSpPr>
          <p:nvPr>
            <p:ph idx="1"/>
          </p:nvPr>
        </p:nvSpPr>
        <p:spPr>
          <a:xfrm>
            <a:off x="2706624" y="2446990"/>
            <a:ext cx="5715000" cy="4030010"/>
          </a:xfrm>
        </p:spPr>
        <p:txBody>
          <a:bodyPr>
            <a:normAutofit fontScale="62500" lnSpcReduction="20000"/>
          </a:bodyPr>
          <a:lstStyle/>
          <a:p>
            <a:r>
              <a:rPr lang="en-US" b="1" dirty="0" smtClean="0"/>
              <a:t>Mission</a:t>
            </a:r>
            <a:r>
              <a:rPr lang="en-US" dirty="0" smtClean="0"/>
              <a:t/>
            </a:r>
            <a:br>
              <a:rPr lang="en-US" dirty="0" smtClean="0"/>
            </a:br>
            <a:r>
              <a:rPr lang="en-US" dirty="0" smtClean="0"/>
              <a:t>The mission of </a:t>
            </a:r>
            <a:r>
              <a:rPr lang="en-US" dirty="0" err="1" smtClean="0"/>
              <a:t>Talitha</a:t>
            </a:r>
            <a:r>
              <a:rPr lang="en-US" dirty="0" smtClean="0"/>
              <a:t> </a:t>
            </a:r>
            <a:r>
              <a:rPr lang="en-US" dirty="0" err="1" smtClean="0"/>
              <a:t>Koum</a:t>
            </a:r>
            <a:r>
              <a:rPr lang="en-US" dirty="0" smtClean="0"/>
              <a:t> is to improve outcomes for at-risk children and their families from the Kate Ross government housing neighborhood of South Waco through an intensive care program.  Beginning with a mental health therapeutic nursery for birth to six-year-olds and comprehensive support for each child’s family, we will grow to support our children through high school graduation</a:t>
            </a:r>
          </a:p>
          <a:p>
            <a:r>
              <a:rPr lang="en-US" b="1" dirty="0" smtClean="0"/>
              <a:t>Volunteer Opportunities</a:t>
            </a:r>
            <a:r>
              <a:rPr lang="en-US" dirty="0" smtClean="0"/>
              <a:t/>
            </a:r>
            <a:br>
              <a:rPr lang="en-US" dirty="0" smtClean="0"/>
            </a:br>
            <a:r>
              <a:rPr lang="en-US" dirty="0" smtClean="0"/>
              <a:t>RISE Guild - Real Interest • Supportive Energy </a:t>
            </a:r>
            <a:br>
              <a:rPr lang="en-US" dirty="0" smtClean="0"/>
            </a:br>
            <a:r>
              <a:rPr lang="en-US" dirty="0" smtClean="0"/>
              <a:t>For </a:t>
            </a:r>
            <a:r>
              <a:rPr lang="en-US" dirty="0" err="1" smtClean="0"/>
              <a:t>Talitha</a:t>
            </a:r>
            <a:r>
              <a:rPr lang="en-US" dirty="0" smtClean="0"/>
              <a:t> </a:t>
            </a:r>
            <a:r>
              <a:rPr lang="en-US" dirty="0" err="1" smtClean="0"/>
              <a:t>Koum</a:t>
            </a:r>
            <a:r>
              <a:rPr lang="en-US" dirty="0" smtClean="0"/>
              <a:t> to RISE, we need a host of committed devotees and friends ~ community members who come alongside – effectively. </a:t>
            </a:r>
            <a:br>
              <a:rPr lang="en-US" dirty="0" smtClean="0"/>
            </a:br>
            <a:r>
              <a:rPr lang="en-US" dirty="0" smtClean="0"/>
              <a:t/>
            </a:r>
            <a:br>
              <a:rPr lang="en-US" dirty="0" smtClean="0"/>
            </a:br>
            <a:r>
              <a:rPr lang="en-US" dirty="0" smtClean="0"/>
              <a:t>Whether that means you raise interest for </a:t>
            </a:r>
            <a:r>
              <a:rPr lang="en-US" dirty="0" err="1" smtClean="0"/>
              <a:t>Talitha</a:t>
            </a:r>
            <a:r>
              <a:rPr lang="en-US" dirty="0" smtClean="0"/>
              <a:t> </a:t>
            </a:r>
            <a:r>
              <a:rPr lang="en-US" dirty="0" err="1" smtClean="0"/>
              <a:t>Koum</a:t>
            </a:r>
            <a:r>
              <a:rPr lang="en-US" dirty="0" smtClean="0"/>
              <a:t> among your friends, answer TKI’s phones for a couple of hours, repair a broken door, volunteer to prep a mailing, sterilize our toys, mow the lawn, request hand-me-downs for our parents’ Pick a Gift closet, recommend us for a speaking engagement, or offer a unique talent we can’t even name ~ that’s when </a:t>
            </a:r>
            <a:r>
              <a:rPr lang="en-US" dirty="0" err="1" smtClean="0"/>
              <a:t>Talitha</a:t>
            </a:r>
            <a:r>
              <a:rPr lang="en-US" dirty="0" smtClean="0"/>
              <a:t> </a:t>
            </a:r>
            <a:r>
              <a:rPr lang="en-US" dirty="0" err="1" smtClean="0"/>
              <a:t>Koum</a:t>
            </a:r>
            <a:r>
              <a:rPr lang="en-US" dirty="0" smtClean="0"/>
              <a:t> will RISE! </a:t>
            </a:r>
            <a:br>
              <a:rPr lang="en-US" dirty="0" smtClean="0"/>
            </a:br>
            <a:r>
              <a:rPr lang="en-US" dirty="0" smtClean="0"/>
              <a:t>We also are seeking men and women of prayer and action. </a:t>
            </a:r>
            <a:endParaRPr lang="en-US" dirty="0"/>
          </a:p>
        </p:txBody>
      </p:sp>
      <p:sp>
        <p:nvSpPr>
          <p:cNvPr id="8" name="Text Placeholder 7"/>
          <p:cNvSpPr>
            <a:spLocks noGrp="1"/>
          </p:cNvSpPr>
          <p:nvPr>
            <p:ph type="body" sz="half" idx="2"/>
          </p:nvPr>
        </p:nvSpPr>
        <p:spPr>
          <a:xfrm>
            <a:off x="0" y="3031490"/>
            <a:ext cx="1828800" cy="2362200"/>
          </a:xfrm>
        </p:spPr>
        <p:txBody>
          <a:bodyPr/>
          <a:lstStyle/>
          <a:p>
            <a:r>
              <a:rPr lang="en-US" sz="1200" dirty="0" smtClean="0"/>
              <a:t>Volunteer Coordinator:  </a:t>
            </a:r>
            <a:r>
              <a:rPr lang="en-US" dirty="0" smtClean="0"/>
              <a:t>Donna </a:t>
            </a:r>
            <a:r>
              <a:rPr lang="en-US" dirty="0" err="1" smtClean="0"/>
              <a:t>Losak</a:t>
            </a:r>
            <a:r>
              <a:rPr lang="en-US" dirty="0" smtClean="0"/>
              <a:t/>
            </a:r>
            <a:br>
              <a:rPr lang="en-US" dirty="0" smtClean="0"/>
            </a:br>
            <a:r>
              <a:rPr lang="en-US" dirty="0" smtClean="0"/>
              <a:t>254-753-1144</a:t>
            </a:r>
            <a:r>
              <a:rPr lang="en-US" u="sng" dirty="0" smtClean="0">
                <a:hlinkClick r:id="rId2"/>
              </a:rPr>
              <a:t/>
            </a:r>
            <a:br>
              <a:rPr lang="en-US" u="sng" dirty="0" smtClean="0">
                <a:hlinkClick r:id="rId2"/>
              </a:rPr>
            </a:br>
            <a:r>
              <a:rPr lang="en-US" sz="1200" u="sng" dirty="0" smtClean="0">
                <a:hlinkClick r:id="rId3"/>
              </a:rPr>
              <a:t>donna@talithakoum.org</a:t>
            </a:r>
            <a:endParaRPr lang="en-US" sz="1200" u="sng" dirty="0" smtClean="0"/>
          </a:p>
          <a:p>
            <a:endParaRPr lang="en-US" sz="1200" dirty="0"/>
          </a:p>
        </p:txBody>
      </p:sp>
      <p:pic>
        <p:nvPicPr>
          <p:cNvPr id="6" name="Picture 5" descr="TKI  Logo.jpg"/>
          <p:cNvPicPr>
            <a:picLocks noChangeAspect="1"/>
          </p:cNvPicPr>
          <p:nvPr/>
        </p:nvPicPr>
        <p:blipFill>
          <a:blip r:embed="rId4" cstate="print"/>
          <a:stretch>
            <a:fillRect/>
          </a:stretch>
        </p:blipFill>
        <p:spPr>
          <a:xfrm>
            <a:off x="100584" y="76200"/>
            <a:ext cx="1652016" cy="1463040"/>
          </a:xfrm>
          <a:prstGeom prst="rect">
            <a:avLst/>
          </a:prstGeom>
          <a:effectLst>
            <a:outerShdw blurRad="50800" dist="38100" dir="8100000" algn="tr" rotWithShape="0">
              <a:prstClr val="black">
                <a:alpha val="40000"/>
              </a:prstClr>
            </a:outerShdw>
          </a:effectLst>
        </p:spPr>
      </p:pic>
    </p:spTree>
  </p:cSld>
  <p:clrMapOvr>
    <a:masterClrMapping/>
  </p:clrMapOvr>
  <p:transition spd="slow" advClick="0" advTm="150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fontScale="90000"/>
          </a:bodyPr>
          <a:lstStyle/>
          <a:p>
            <a:r>
              <a:rPr lang="en-US" dirty="0" smtClean="0"/>
              <a:t>United Way of </a:t>
            </a:r>
            <a:br>
              <a:rPr lang="en-US" dirty="0" smtClean="0"/>
            </a:br>
            <a:r>
              <a:rPr lang="en-US" dirty="0" smtClean="0"/>
              <a:t>Waco-McLennan County</a:t>
            </a:r>
            <a:endParaRPr lang="en-US" dirty="0"/>
          </a:p>
        </p:txBody>
      </p:sp>
      <p:sp>
        <p:nvSpPr>
          <p:cNvPr id="7" name="Content Placeholder 6"/>
          <p:cNvSpPr>
            <a:spLocks noGrp="1"/>
          </p:cNvSpPr>
          <p:nvPr>
            <p:ph idx="1"/>
          </p:nvPr>
        </p:nvSpPr>
        <p:spPr/>
        <p:txBody>
          <a:bodyPr>
            <a:normAutofit lnSpcReduction="10000"/>
          </a:bodyPr>
          <a:lstStyle/>
          <a:p>
            <a:pPr lvl="0"/>
            <a:r>
              <a:rPr lang="en-US" b="1" dirty="0" smtClean="0"/>
              <a:t>Mission</a:t>
            </a:r>
            <a:r>
              <a:rPr lang="en-US" dirty="0" smtClean="0"/>
              <a:t/>
            </a:r>
            <a:br>
              <a:rPr lang="en-US" dirty="0" smtClean="0"/>
            </a:br>
            <a:r>
              <a:rPr lang="en-US" dirty="0" smtClean="0"/>
              <a:t>To increase the organized capacity of people to care for one another. </a:t>
            </a:r>
          </a:p>
          <a:p>
            <a:pPr lvl="0"/>
            <a:r>
              <a:rPr lang="en-US" b="1" dirty="0" smtClean="0"/>
              <a:t>Volunteer Opportunities</a:t>
            </a:r>
            <a:r>
              <a:rPr lang="en-US" dirty="0" smtClean="0"/>
              <a:t/>
            </a:r>
            <a:br>
              <a:rPr lang="en-US" dirty="0" smtClean="0"/>
            </a:br>
            <a:r>
              <a:rPr lang="en-US" dirty="0" smtClean="0"/>
              <a:t>Partner agencies in need of volunteers are: 	Advocacy Center</a:t>
            </a:r>
            <a:br>
              <a:rPr lang="en-US" dirty="0" smtClean="0"/>
            </a:br>
            <a:r>
              <a:rPr lang="en-US" dirty="0" smtClean="0"/>
              <a:t>	Red Cross</a:t>
            </a:r>
            <a:br>
              <a:rPr lang="en-US" dirty="0" smtClean="0"/>
            </a:br>
            <a:r>
              <a:rPr lang="en-US" dirty="0" smtClean="0"/>
              <a:t>	Boys &amp; Girls Clubs</a:t>
            </a:r>
            <a:br>
              <a:rPr lang="en-US" dirty="0" smtClean="0"/>
            </a:br>
            <a:r>
              <a:rPr lang="en-US" dirty="0" smtClean="0"/>
              <a:t>	Girl Scouts</a:t>
            </a:r>
            <a:br>
              <a:rPr lang="en-US" dirty="0" smtClean="0"/>
            </a:br>
            <a:r>
              <a:rPr lang="en-US" dirty="0" smtClean="0"/>
              <a:t>	Salvation Army</a:t>
            </a:r>
          </a:p>
          <a:p>
            <a:endParaRPr lang="en-US" dirty="0" smtClean="0"/>
          </a:p>
          <a:p>
            <a:endParaRPr lang="en-US" dirty="0"/>
          </a:p>
        </p:txBody>
      </p:sp>
      <p:sp>
        <p:nvSpPr>
          <p:cNvPr id="8" name="Text Placeholder 7"/>
          <p:cNvSpPr>
            <a:spLocks noGrp="1"/>
          </p:cNvSpPr>
          <p:nvPr>
            <p:ph type="body" sz="half" idx="2"/>
          </p:nvPr>
        </p:nvSpPr>
        <p:spPr>
          <a:xfrm>
            <a:off x="0" y="3031490"/>
            <a:ext cx="1828800" cy="2362200"/>
          </a:xfrm>
        </p:spPr>
        <p:txBody>
          <a:bodyPr>
            <a:normAutofit fontScale="92500"/>
          </a:bodyPr>
          <a:lstStyle/>
          <a:p>
            <a:r>
              <a:rPr lang="en-US" sz="1300" dirty="0" smtClean="0"/>
              <a:t>Campaign Coordinator:</a:t>
            </a:r>
            <a:r>
              <a:rPr lang="en-US" dirty="0" smtClean="0"/>
              <a:t/>
            </a:r>
            <a:br>
              <a:rPr lang="en-US" dirty="0" smtClean="0"/>
            </a:br>
            <a:r>
              <a:rPr lang="en-US" dirty="0" smtClean="0"/>
              <a:t>Keith Richardson</a:t>
            </a:r>
            <a:br>
              <a:rPr lang="en-US" dirty="0" smtClean="0"/>
            </a:br>
            <a:r>
              <a:rPr lang="en-US" dirty="0" smtClean="0"/>
              <a:t>254-752-2753</a:t>
            </a:r>
            <a:br>
              <a:rPr lang="en-US" dirty="0" smtClean="0"/>
            </a:br>
            <a:r>
              <a:rPr lang="en-US" u="sng" dirty="0" err="1" smtClean="0">
                <a:hlinkClick r:id="rId2"/>
              </a:rPr>
              <a:t>keithrichardson</a:t>
            </a:r>
            <a:r>
              <a:rPr lang="en-US" u="sng" dirty="0" smtClean="0">
                <a:hlinkClick r:id="rId2"/>
              </a:rPr>
              <a:t/>
            </a:r>
            <a:br>
              <a:rPr lang="en-US" u="sng" dirty="0" smtClean="0">
                <a:hlinkClick r:id="rId2"/>
              </a:rPr>
            </a:br>
            <a:r>
              <a:rPr lang="en-US" u="sng" dirty="0" smtClean="0">
                <a:hlinkClick r:id="rId2"/>
              </a:rPr>
              <a:t>@unitedwaywaco.org</a:t>
            </a:r>
            <a:r>
              <a:rPr lang="en-US" dirty="0" smtClean="0"/>
              <a:t> </a:t>
            </a:r>
          </a:p>
          <a:p>
            <a:pPr lvl="0"/>
            <a:r>
              <a:rPr lang="en-US" sz="1300" dirty="0" smtClean="0"/>
              <a:t>Website:</a:t>
            </a:r>
            <a:r>
              <a:rPr lang="en-US" dirty="0" smtClean="0"/>
              <a:t/>
            </a:r>
            <a:br>
              <a:rPr lang="en-US" dirty="0" smtClean="0"/>
            </a:br>
            <a:r>
              <a:rPr lang="en-US" dirty="0" smtClean="0">
                <a:hlinkClick r:id="rId3"/>
              </a:rPr>
              <a:t>unitedwaywaco.org</a:t>
            </a:r>
            <a:endParaRPr lang="en-US" dirty="0" smtClean="0"/>
          </a:p>
          <a:p>
            <a:pPr lvl="0"/>
            <a:endParaRPr lang="en-US" dirty="0" smtClean="0"/>
          </a:p>
        </p:txBody>
      </p:sp>
      <p:pic>
        <p:nvPicPr>
          <p:cNvPr id="6" name="Picture 5" descr="UnitedWay_logo.jpg"/>
          <p:cNvPicPr>
            <a:picLocks noChangeAspect="1"/>
          </p:cNvPicPr>
          <p:nvPr/>
        </p:nvPicPr>
        <p:blipFill>
          <a:blip r:embed="rId4" cstate="print"/>
          <a:stretch>
            <a:fillRect/>
          </a:stretch>
        </p:blipFill>
        <p:spPr>
          <a:xfrm>
            <a:off x="76200" y="314070"/>
            <a:ext cx="1676400" cy="1057529"/>
          </a:xfrm>
          <a:prstGeom prst="rect">
            <a:avLst/>
          </a:prstGeom>
        </p:spPr>
      </p:pic>
    </p:spTree>
  </p:cSld>
  <p:clrMapOvr>
    <a:masterClrMapping/>
  </p:clrMapOvr>
  <p:transition spd="slow" advClick="0" advTm="150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0" y="228600"/>
            <a:ext cx="6629400" cy="1143000"/>
          </a:xfrm>
        </p:spPr>
        <p:txBody>
          <a:bodyPr>
            <a:normAutofit fontScale="90000"/>
          </a:bodyPr>
          <a:lstStyle/>
          <a:p>
            <a:r>
              <a:rPr lang="en-US" dirty="0" smtClean="0"/>
              <a:t>Waco Habitat for Humanity</a:t>
            </a:r>
            <a:endParaRPr lang="en-US" dirty="0"/>
          </a:p>
        </p:txBody>
      </p:sp>
      <p:sp>
        <p:nvSpPr>
          <p:cNvPr id="7" name="Content Placeholder 6"/>
          <p:cNvSpPr>
            <a:spLocks noGrp="1"/>
          </p:cNvSpPr>
          <p:nvPr>
            <p:ph idx="1"/>
          </p:nvPr>
        </p:nvSpPr>
        <p:spPr>
          <a:xfrm>
            <a:off x="2706624" y="2446990"/>
            <a:ext cx="5715000" cy="3801409"/>
          </a:xfrm>
        </p:spPr>
        <p:txBody>
          <a:bodyPr>
            <a:normAutofit fontScale="92500" lnSpcReduction="10000"/>
          </a:bodyPr>
          <a:lstStyle/>
          <a:p>
            <a:pPr lvl="0"/>
            <a:r>
              <a:rPr lang="en-US" b="1" dirty="0" smtClean="0"/>
              <a:t>Mission</a:t>
            </a:r>
            <a:r>
              <a:rPr lang="en-US" dirty="0" smtClean="0"/>
              <a:t/>
            </a:r>
            <a:br>
              <a:rPr lang="en-US" dirty="0" smtClean="0"/>
            </a:br>
            <a:r>
              <a:rPr lang="en-US" dirty="0" smtClean="0"/>
              <a:t>Seeking to put God’s love into action, Habitat for Humanity brings people together to build homes, communities and hope.</a:t>
            </a:r>
          </a:p>
          <a:p>
            <a:r>
              <a:rPr lang="en-US" b="1" dirty="0" smtClean="0"/>
              <a:t>Volunteer Opportunities</a:t>
            </a:r>
            <a:r>
              <a:rPr lang="en-US" dirty="0" smtClean="0"/>
              <a:t/>
            </a:r>
            <a:br>
              <a:rPr lang="en-US" dirty="0" smtClean="0"/>
            </a:br>
            <a:r>
              <a:rPr lang="en-US" dirty="0" smtClean="0"/>
              <a:t>New Home Construction</a:t>
            </a:r>
            <a:br>
              <a:rPr lang="en-US" dirty="0" smtClean="0"/>
            </a:br>
            <a:r>
              <a:rPr lang="en-US" dirty="0" smtClean="0"/>
              <a:t>Wheelchair ramp construction</a:t>
            </a:r>
            <a:br>
              <a:rPr lang="en-US" dirty="0" smtClean="0"/>
            </a:br>
            <a:r>
              <a:rPr lang="en-US" dirty="0" smtClean="0"/>
              <a:t>Cabinet Crew</a:t>
            </a:r>
            <a:br>
              <a:rPr lang="en-US" dirty="0" smtClean="0"/>
            </a:br>
            <a:r>
              <a:rPr lang="en-US" dirty="0" smtClean="0"/>
              <a:t>Lunch Provider for Prison Partnership</a:t>
            </a:r>
            <a:br>
              <a:rPr lang="en-US" dirty="0" smtClean="0"/>
            </a:br>
            <a:r>
              <a:rPr lang="en-US" dirty="0" err="1" smtClean="0"/>
              <a:t>ReStore</a:t>
            </a:r>
            <a:r>
              <a:rPr lang="en-US" dirty="0" smtClean="0"/>
              <a:t> volunteer</a:t>
            </a:r>
            <a:br>
              <a:rPr lang="en-US" dirty="0" smtClean="0"/>
            </a:br>
            <a:r>
              <a:rPr lang="en-US" dirty="0" smtClean="0"/>
              <a:t>Committee Service</a:t>
            </a:r>
            <a:br>
              <a:rPr lang="en-US" dirty="0" smtClean="0"/>
            </a:br>
            <a:r>
              <a:rPr lang="en-US" dirty="0" smtClean="0"/>
              <a:t>Translator for monthly informational meetings</a:t>
            </a:r>
          </a:p>
          <a:p>
            <a:endParaRPr lang="en-US" dirty="0"/>
          </a:p>
        </p:txBody>
      </p:sp>
      <p:sp>
        <p:nvSpPr>
          <p:cNvPr id="8" name="Text Placeholder 7"/>
          <p:cNvSpPr>
            <a:spLocks noGrp="1"/>
          </p:cNvSpPr>
          <p:nvPr>
            <p:ph type="body" sz="half" idx="2"/>
          </p:nvPr>
        </p:nvSpPr>
        <p:spPr>
          <a:xfrm>
            <a:off x="164592" y="3031490"/>
            <a:ext cx="1664208" cy="2362200"/>
          </a:xfrm>
        </p:spPr>
        <p:txBody>
          <a:bodyPr>
            <a:normAutofit/>
          </a:bodyPr>
          <a:lstStyle/>
          <a:p>
            <a:r>
              <a:rPr lang="en-US" sz="1200" dirty="0" smtClean="0"/>
              <a:t>Volunteer Coordinator:</a:t>
            </a:r>
            <a:r>
              <a:rPr lang="en-US" dirty="0" smtClean="0"/>
              <a:t/>
            </a:r>
            <a:br>
              <a:rPr lang="en-US" dirty="0" smtClean="0"/>
            </a:br>
            <a:r>
              <a:rPr lang="en-US" dirty="0" smtClean="0"/>
              <a:t>Tim Moon </a:t>
            </a:r>
            <a:br>
              <a:rPr lang="en-US" dirty="0" smtClean="0"/>
            </a:br>
            <a:r>
              <a:rPr lang="en-US" dirty="0" smtClean="0"/>
              <a:t>254-756-7575</a:t>
            </a:r>
          </a:p>
          <a:p>
            <a:r>
              <a:rPr lang="en-US" sz="1200" dirty="0" smtClean="0"/>
              <a:t>Website:</a:t>
            </a:r>
            <a:br>
              <a:rPr lang="en-US" sz="1200" dirty="0" smtClean="0"/>
            </a:br>
            <a:r>
              <a:rPr lang="en-US" u="sng" dirty="0" smtClean="0">
                <a:hlinkClick r:id="rId2"/>
              </a:rPr>
              <a:t>wacohabitat.org</a:t>
            </a:r>
            <a:endParaRPr lang="en-US" dirty="0" smtClean="0"/>
          </a:p>
        </p:txBody>
      </p:sp>
      <p:sp>
        <p:nvSpPr>
          <p:cNvPr id="10" name="Rectangle 9"/>
          <p:cNvSpPr/>
          <p:nvPr/>
        </p:nvSpPr>
        <p:spPr>
          <a:xfrm>
            <a:off x="76200" y="152400"/>
            <a:ext cx="1676400" cy="13716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WHFH logo without background.jpg"/>
          <p:cNvPicPr>
            <a:picLocks noChangeAspect="1"/>
          </p:cNvPicPr>
          <p:nvPr/>
        </p:nvPicPr>
        <p:blipFill>
          <a:blip r:embed="rId3" cstate="print"/>
          <a:stretch>
            <a:fillRect/>
          </a:stretch>
        </p:blipFill>
        <p:spPr>
          <a:xfrm>
            <a:off x="85165" y="533400"/>
            <a:ext cx="1667435" cy="558550"/>
          </a:xfrm>
          <a:prstGeom prst="rect">
            <a:avLst/>
          </a:prstGeom>
        </p:spPr>
      </p:pic>
    </p:spTree>
  </p:cSld>
  <p:clrMapOvr>
    <a:masterClrMapping/>
  </p:clrMapOvr>
  <p:transition spd="slow" advClick="0" advTm="15000">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od">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od">
      <a:fillStyleLst>
        <a:solidFill>
          <a:schemeClr val="phClr"/>
        </a:solidFill>
        <a:solidFill>
          <a:schemeClr val="phClr">
            <a:tint val="80000"/>
          </a:schemeClr>
        </a:solidFill>
        <a:solidFill>
          <a:schemeClr val="phClr">
            <a:shade val="30000"/>
            <a:satMod val="150000"/>
          </a:schemeClr>
        </a:solidFill>
      </a:fillStyleLst>
      <a:lnStyleLst>
        <a:ln w="9525" cap="flat" cmpd="sng" algn="ctr">
          <a:solidFill>
            <a:schemeClr val="phClr">
              <a:tint val="90000"/>
              <a:satMod val="105000"/>
            </a:schemeClr>
          </a:solidFill>
          <a:prstDash val="solid"/>
        </a:ln>
        <a:ln w="50800" cap="flat" cmpd="sng" algn="ctr">
          <a:solidFill>
            <a:schemeClr val="phClr">
              <a:tint val="90000"/>
            </a:schemeClr>
          </a:solidFill>
          <a:prstDash val="solid"/>
        </a:ln>
        <a:ln w="76200" cap="flat" cmpd="dbl" algn="ctr">
          <a:solidFill>
            <a:schemeClr val="phClr">
              <a:tint val="90000"/>
            </a:schemeClr>
          </a:solidFill>
          <a:prstDash val="solid"/>
        </a:ln>
      </a:lnStyleLst>
      <a:effectStyleLst>
        <a:effectStyle>
          <a:effectLst/>
        </a:effectStyle>
        <a:effectStyle>
          <a:effectLst>
            <a:outerShdw blurRad="76200" dist="25400" dir="5400000" sx="101000" sy="101000" rotWithShape="0">
              <a:srgbClr val="000000">
                <a:alpha val="50000"/>
              </a:srgbClr>
            </a:outerShdw>
          </a:effectLst>
        </a:effectStyle>
        <a:effectStyle>
          <a:effectLst>
            <a:outerShdw blurRad="76200" dist="50800" dir="5400000" sx="101000" sy="101000" rotWithShape="0">
              <a:srgbClr val="000000">
                <a:alpha val="50000"/>
              </a:srgbClr>
            </a:outerShdw>
            <a:reflection blurRad="12700" stA="30000" endPos="30000" dist="50800" dir="5400000" sy="-100000" rotWithShape="0"/>
          </a:effectLst>
          <a:scene3d>
            <a:camera prst="orthographicFront">
              <a:rot lat="0" lon="0" rev="0"/>
            </a:camera>
            <a:lightRig rig="twoPt" dir="t">
              <a:rot lat="0" lon="0" rev="5400000"/>
            </a:lightRig>
          </a:scene3d>
          <a:sp3d prstMaterial="softmetal">
            <a:bevelT w="63500" h="25400" prst="coolSlant"/>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Template>
  <TotalTime>233</TotalTime>
  <Words>100</Words>
  <Application>Microsoft Office PowerPoint</Application>
  <PresentationFormat>On-screen Show (4:3)</PresentationFormat>
  <Paragraphs>67</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Wingdings</vt:lpstr>
      <vt:lpstr>Angelica</vt:lpstr>
      <vt:lpstr>Calibri</vt:lpstr>
      <vt:lpstr>Trebuchet MS</vt:lpstr>
      <vt:lpstr>Courier New</vt:lpstr>
      <vt:lpstr>Mod</vt:lpstr>
      <vt:lpstr>Sweets &amp; Service</vt:lpstr>
      <vt:lpstr>Baylor’s Campus Kitchen &amp; Community Garden</vt:lpstr>
      <vt:lpstr>Big Brothers/Big Sisters</vt:lpstr>
      <vt:lpstr>Caritas</vt:lpstr>
      <vt:lpstr>Christian Women’s Job Corps</vt:lpstr>
      <vt:lpstr>Heart of Texas Retired &amp; Senior Volunteer Program</vt:lpstr>
      <vt:lpstr>Hillcrest Baptist Medical Center Auxiliary</vt:lpstr>
      <vt:lpstr>Meals &amp; Wheels</vt:lpstr>
      <vt:lpstr>Mission Waco</vt:lpstr>
      <vt:lpstr>Talitha Koum Institute</vt:lpstr>
      <vt:lpstr>United Way of  Waco-McLennan County</vt:lpstr>
      <vt:lpstr>Waco Habitat for Humanity</vt:lpstr>
    </vt:vector>
  </TitlesOfParts>
  <Company>Baylor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Sweets &amp; Service</dc:title>
  <dc:creator>Tami_Nutt</dc:creator>
  <cp:lastModifiedBy>Borderud, Jennifer</cp:lastModifiedBy>
  <cp:revision>27</cp:revision>
  <dcterms:created xsi:type="dcterms:W3CDTF">2012-01-17T16:10:52Z</dcterms:created>
  <dcterms:modified xsi:type="dcterms:W3CDTF">2012-03-02T19:39:10Z</dcterms:modified>
</cp:coreProperties>
</file>